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handoutMasterIdLst>
    <p:handoutMasterId r:id="rId52"/>
  </p:handoutMasterIdLst>
  <p:sldIdLst>
    <p:sldId id="291" r:id="rId3"/>
    <p:sldId id="272" r:id="rId4"/>
    <p:sldId id="257" r:id="rId5"/>
    <p:sldId id="295" r:id="rId6"/>
    <p:sldId id="300" r:id="rId7"/>
    <p:sldId id="296" r:id="rId8"/>
    <p:sldId id="301" r:id="rId9"/>
    <p:sldId id="299" r:id="rId10"/>
    <p:sldId id="298" r:id="rId11"/>
    <p:sldId id="302" r:id="rId12"/>
    <p:sldId id="303" r:id="rId13"/>
    <p:sldId id="308" r:id="rId14"/>
    <p:sldId id="309" r:id="rId15"/>
    <p:sldId id="297" r:id="rId16"/>
    <p:sldId id="311" r:id="rId17"/>
    <p:sldId id="312" r:id="rId18"/>
    <p:sldId id="316" r:id="rId19"/>
    <p:sldId id="317" r:id="rId20"/>
    <p:sldId id="318" r:id="rId21"/>
    <p:sldId id="319" r:id="rId22"/>
    <p:sldId id="320" r:id="rId23"/>
    <p:sldId id="321" r:id="rId24"/>
    <p:sldId id="322" r:id="rId25"/>
    <p:sldId id="313" r:id="rId26"/>
    <p:sldId id="314" r:id="rId27"/>
    <p:sldId id="315" r:id="rId28"/>
    <p:sldId id="323" r:id="rId29"/>
    <p:sldId id="324" r:id="rId30"/>
    <p:sldId id="325" r:id="rId31"/>
    <p:sldId id="326" r:id="rId32"/>
    <p:sldId id="327" r:id="rId33"/>
    <p:sldId id="328" r:id="rId34"/>
    <p:sldId id="348" r:id="rId35"/>
    <p:sldId id="329" r:id="rId36"/>
    <p:sldId id="330" r:id="rId37"/>
    <p:sldId id="331" r:id="rId38"/>
    <p:sldId id="332" r:id="rId39"/>
    <p:sldId id="333" r:id="rId40"/>
    <p:sldId id="334" r:id="rId41"/>
    <p:sldId id="335" r:id="rId42"/>
    <p:sldId id="336" r:id="rId43"/>
    <p:sldId id="337" r:id="rId44"/>
    <p:sldId id="338" r:id="rId45"/>
    <p:sldId id="339" r:id="rId46"/>
    <p:sldId id="340" r:id="rId47"/>
    <p:sldId id="345" r:id="rId48"/>
    <p:sldId id="341" r:id="rId49"/>
    <p:sldId id="346"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85" autoAdjust="0"/>
    <p:restoredTop sz="95153"/>
  </p:normalViewPr>
  <p:slideViewPr>
    <p:cSldViewPr snapToGrid="0" snapToObjects="1" showGuides="1">
      <p:cViewPr varScale="1">
        <p:scale>
          <a:sx n="72" d="100"/>
          <a:sy n="72" d="100"/>
        </p:scale>
        <p:origin x="780" y="54"/>
      </p:cViewPr>
      <p:guideLst>
        <p:guide orient="horz" pos="2146"/>
        <p:guide pos="3840"/>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customXml" Target="../customXml/item3.xml"/><Relationship Id="rId57" Type="http://schemas.openxmlformats.org/officeDocument/2006/relationships/customXml" Target="../customXml/item2.xml"/><Relationship Id="rId56" Type="http://schemas.openxmlformats.org/officeDocument/2006/relationships/customXml" Target="../customXml/item1.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notesMaster" Target="notesMasters/notesMaster1.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F0298-9D9B-42EE-9FBC-5BF5BA8C94E8}" type="datetimeFigureOut">
              <a:rPr lang="en-GB" smtClean="0"/>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436C1-A97E-48B9-A38A-E4B8449736C9}" type="slidenum">
              <a:rPr lang="en-GB" smtClean="0"/>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15EC-E103-EA4C-8F3D-F70BFBFE368F}" type="datetimeFigureOut">
              <a:rPr lang="x-none" smtClean="0"/>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D39E-BF79-5044-9B9C-292D64001D90}" type="slidenum">
              <a:rPr lang="x-none" smtClean="0"/>
            </a:fld>
            <a:endParaRPr lang="x-non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dirty="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x-none"/>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x-none" smtClean="0"/>
            </a:fld>
            <a:endParaRPr lang="x-none"/>
          </a:p>
        </p:txBody>
      </p:sp>
      <p:sp>
        <p:nvSpPr>
          <p:cNvPr id="23" name="Rectangle 22"/>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2400" dirty="0">
                <a:latin typeface="Arial" panose="020B0604020202020204" pitchFamily="34" charset="0"/>
                <a:cs typeface="Arial" panose="020B0604020202020204" pitchFamily="34" charset="0"/>
              </a:rPr>
              <a:t>EEE </a:t>
            </a:r>
            <a:r>
              <a:rPr lang="en-US" sz="2400" dirty="0">
                <a:latin typeface="Arial" panose="020B0604020202020204" pitchFamily="34" charset="0"/>
                <a:cs typeface="Arial" panose="020B0604020202020204" pitchFamily="34" charset="0"/>
              </a:rPr>
              <a:t>318</a:t>
            </a:r>
            <a:r>
              <a:rPr lang="x-none" sz="2400" dirty="0">
                <a:latin typeface="Arial" panose="020B0604020202020204" pitchFamily="34" charset="0"/>
                <a:cs typeface="Arial" panose="020B0604020202020204" pitchFamily="34" charset="0"/>
              </a:rPr>
              <a:t> – </a:t>
            </a:r>
            <a:r>
              <a:rPr lang="en-US" sz="2400" dirty="0">
                <a:latin typeface="Arial" panose="020B0604020202020204" pitchFamily="34" charset="0"/>
                <a:cs typeface="Arial" panose="020B0604020202020204" pitchFamily="34" charset="0"/>
              </a:rPr>
              <a:t>Control </a:t>
            </a:r>
            <a:r>
              <a:rPr lang="x-none" sz="2400" dirty="0">
                <a:latin typeface="Arial" panose="020B0604020202020204" pitchFamily="34" charset="0"/>
                <a:cs typeface="Arial" panose="020B0604020202020204" pitchFamily="34" charset="0"/>
              </a:rPr>
              <a:t>Systems Laboratory</a:t>
            </a:r>
            <a:endParaRPr lang="x-none" sz="2400" dirty="0">
              <a:latin typeface="Arial" panose="020B060402020202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defRPr/>
            </a:pPr>
            <a:r>
              <a:rPr lang="x-none" sz="2800" dirty="0">
                <a:latin typeface="Arial" panose="020B0604020202020204" pitchFamily="34" charset="0"/>
                <a:cs typeface="Arial" panose="020B0604020202020204" pitchFamily="34" charset="0"/>
              </a:rPr>
              <a:t>Jan 202</a:t>
            </a:r>
            <a:r>
              <a:rPr lang="en-US" sz="2800" dirty="0">
                <a:latin typeface="Arial" panose="020B0604020202020204" pitchFamily="34" charset="0"/>
                <a:cs typeface="Arial" panose="020B0604020202020204" pitchFamily="34" charset="0"/>
              </a:rPr>
              <a:t>3</a:t>
            </a:r>
            <a:r>
              <a:rPr lang="x-none" sz="2800" dirty="0">
                <a:latin typeface="Arial" panose="020B0604020202020204" pitchFamily="34" charset="0"/>
                <a:cs typeface="Arial" panose="020B0604020202020204" pitchFamily="34" charset="0"/>
              </a:rPr>
              <a:t> Level-</a:t>
            </a:r>
            <a:r>
              <a:rPr lang="en-US" sz="2800" dirty="0">
                <a:latin typeface="Arial" panose="020B0604020202020204" pitchFamily="34" charset="0"/>
                <a:cs typeface="Arial" panose="020B0604020202020204" pitchFamily="34" charset="0"/>
              </a:rPr>
              <a:t>3</a:t>
            </a:r>
            <a:r>
              <a:rPr lang="x-none" sz="2800" dirty="0">
                <a:latin typeface="Arial" panose="020B0604020202020204" pitchFamily="34" charset="0"/>
                <a:cs typeface="Arial" panose="020B0604020202020204" pitchFamily="34" charset="0"/>
              </a:rPr>
              <a:t> Term-</a:t>
            </a:r>
            <a:r>
              <a:rPr lang="en-US" sz="2800" dirty="0">
                <a:latin typeface="Arial" panose="020B0604020202020204" pitchFamily="34" charset="0"/>
                <a:cs typeface="Arial" panose="020B0604020202020204" pitchFamily="34" charset="0"/>
              </a:rPr>
              <a:t>2</a:t>
            </a:r>
            <a:endParaRPr lang="x-none" sz="2800" dirty="0">
              <a:latin typeface="Arial" panose="020B0604020202020204" pitchFamily="34" charset="0"/>
              <a:cs typeface="Arial" panose="020B0604020202020204" pitchFamily="34" charset="0"/>
            </a:endParaRPr>
          </a:p>
          <a:p>
            <a:pPr algn="ctr"/>
            <a:r>
              <a:rPr lang="x-none" sz="3600" dirty="0">
                <a:latin typeface="Arial" panose="020B0604020202020204" pitchFamily="34" charset="0"/>
                <a:cs typeface="Arial" panose="020B0604020202020204" pitchFamily="34" charset="0"/>
              </a:rPr>
              <a:t>Final Project Demonstration</a:t>
            </a:r>
            <a:endParaRPr lang="x-none" sz="3600" dirty="0">
              <a:latin typeface="Arial" panose="020B0604020202020204" pitchFamily="34" charset="0"/>
              <a:cs typeface="Arial" panose="020B0604020202020204" pitchFamily="34" charset="0"/>
            </a:endParaRPr>
          </a:p>
        </p:txBody>
      </p:sp>
      <p:sp>
        <p:nvSpPr>
          <p:cNvPr id="24" name="Rectangle 23"/>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x-none" sz="2400" dirty="0">
              <a:latin typeface="Arial" panose="020B0604020202020204" pitchFamily="34" charset="0"/>
              <a:cs typeface="Arial" panose="020B0604020202020204" pitchFamily="34" charset="0"/>
            </a:endParaRPr>
          </a:p>
        </p:txBody>
      </p:sp>
      <p:pic>
        <p:nvPicPr>
          <p:cNvPr id="9" name="Graphic 8"/>
          <p:cNvPicPr>
            <a:picLocks noChangeAspect="1"/>
          </p:cNvPicPr>
          <p:nvPr userDrawn="1"/>
        </p:nvPicPr>
        <p:blipFill rotWithShape="1">
          <a:blip r:embed="rId2">
            <a:extLst>
              <a:ext uri="{96DAC541-7B7A-43D3-8B79-37D633B846F1}">
                <asvg:svgBlip xmlns:asvg="http://schemas.microsoft.com/office/drawing/2016/SVG/main" r:embed="rId3"/>
              </a:ext>
            </a:extLst>
          </a:blip>
          <a:srcRect r="84048"/>
          <a:stretch>
            <a:fillRect/>
          </a:stretch>
        </p:blipFill>
        <p:spPr>
          <a:xfrm>
            <a:off x="1682496" y="6046044"/>
            <a:ext cx="793630" cy="73456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p:txBody>
          <a:bodyPr/>
          <a:lstStyle/>
          <a:p>
            <a:r>
              <a:rPr lang="en-US" dirty="0"/>
              <a:t>EEE 318 (2023) – Final Project Group A.XY</a:t>
            </a:r>
            <a:endParaRPr lang="x-none" dirty="0"/>
          </a:p>
        </p:txBody>
      </p:sp>
      <p:sp>
        <p:nvSpPr>
          <p:cNvPr id="5" name="Footer Placeholder 4"/>
          <p:cNvSpPr>
            <a:spLocks noGrp="1"/>
          </p:cNvSpPr>
          <p:nvPr>
            <p:ph type="ftr" sz="quarter" idx="11"/>
          </p:nvPr>
        </p:nvSpPr>
        <p:spPr/>
        <p:txBody>
          <a:bodyPr/>
          <a:lstStyle/>
          <a:p>
            <a:pPr algn="ctr"/>
            <a:r>
              <a:rPr lang="x-none"/>
              <a:t>Title of the Project</a:t>
            </a:r>
            <a:endParaRPr lang="x-none" dirty="0"/>
          </a:p>
        </p:txBody>
      </p:sp>
      <p:sp>
        <p:nvSpPr>
          <p:cNvPr id="6" name="Slide Number Placeholder 5"/>
          <p:cNvSpPr>
            <a:spLocks noGrp="1"/>
          </p:cNvSpPr>
          <p:nvPr>
            <p:ph type="sldNum" sz="quarter" idx="12"/>
          </p:nvPr>
        </p:nvSpPr>
        <p:spPr/>
        <p:txBody>
          <a:bodyPr/>
          <a:lstStyle/>
          <a:p>
            <a:fld id="{E9C29D53-9981-884B-B5B6-B5743DF81FD1}" type="slidenum">
              <a:rPr lang="x-none" smtClean="0"/>
            </a:fld>
            <a:endParaRPr lang="x-non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7" name="Slide Number Placeholder 6"/>
          <p:cNvSpPr>
            <a:spLocks noGrp="1"/>
          </p:cNvSpPr>
          <p:nvPr>
            <p:ph type="sldNum" sz="quarter" idx="12"/>
          </p:nvPr>
        </p:nvSpPr>
        <p:spPr/>
        <p:txBody>
          <a:bodyPr/>
          <a:lstStyle/>
          <a:p>
            <a:fld id="{E9C29D53-9981-884B-B5B6-B5743DF81FD1}" type="slidenum">
              <a:rPr lang="x-none" smtClean="0"/>
            </a:fld>
            <a:endParaRPr lang="x-none"/>
          </a:p>
        </p:txBody>
      </p:sp>
      <p:sp>
        <p:nvSpPr>
          <p:cNvPr id="9" name="Date Placeholder 5"/>
          <p:cNvSpPr>
            <a:spLocks noGrp="1"/>
          </p:cNvSpPr>
          <p:nvPr>
            <p:ph type="dt" sz="half" idx="10"/>
          </p:nvPr>
        </p:nvSpPr>
        <p:spPr>
          <a:xfrm>
            <a:off x="432486" y="6501637"/>
            <a:ext cx="4825314" cy="375412"/>
          </a:xfrm>
        </p:spPr>
        <p:txBody>
          <a:bodyPr/>
          <a:lstStyle/>
          <a:p>
            <a:r>
              <a:rPr lang="en-US" dirty="0"/>
              <a:t>EEE 318 (2023) – Final Project Group A.XY</a:t>
            </a:r>
            <a:endParaRPr lang="x-none" dirty="0"/>
          </a:p>
        </p:txBody>
      </p:sp>
      <p:sp>
        <p:nvSpPr>
          <p:cNvPr id="10" name="Footer Placeholder 6"/>
          <p:cNvSpPr>
            <a:spLocks noGrp="1"/>
          </p:cNvSpPr>
          <p:nvPr>
            <p:ph type="ftr" sz="quarter" idx="11"/>
          </p:nvPr>
        </p:nvSpPr>
        <p:spPr>
          <a:xfrm>
            <a:off x="5257800" y="6482588"/>
            <a:ext cx="6153150" cy="375412"/>
          </a:xfrm>
        </p:spPr>
        <p:txBody>
          <a:bodyPr/>
          <a:lstStyle/>
          <a:p>
            <a:r>
              <a:rPr lang="x-none" dirty="0"/>
              <a:t>Title of the Project</a:t>
            </a:r>
            <a:endParaRPr lang="x-non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9" name="Slide Number Placeholder 8"/>
          <p:cNvSpPr>
            <a:spLocks noGrp="1"/>
          </p:cNvSpPr>
          <p:nvPr>
            <p:ph type="sldNum" sz="quarter" idx="12"/>
          </p:nvPr>
        </p:nvSpPr>
        <p:spPr/>
        <p:txBody>
          <a:bodyPr/>
          <a:lstStyle/>
          <a:p>
            <a:fld id="{E9C29D53-9981-884B-B5B6-B5743DF81FD1}" type="slidenum">
              <a:rPr lang="x-none" smtClean="0"/>
            </a:fld>
            <a:endParaRPr lang="x-none"/>
          </a:p>
        </p:txBody>
      </p:sp>
      <p:sp>
        <p:nvSpPr>
          <p:cNvPr id="10" name="Date Placeholder 5"/>
          <p:cNvSpPr>
            <a:spLocks noGrp="1"/>
          </p:cNvSpPr>
          <p:nvPr>
            <p:ph type="dt" sz="half" idx="10"/>
          </p:nvPr>
        </p:nvSpPr>
        <p:spPr>
          <a:xfrm>
            <a:off x="432486" y="6501637"/>
            <a:ext cx="4825314" cy="375412"/>
          </a:xfrm>
        </p:spPr>
        <p:txBody>
          <a:bodyPr/>
          <a:lstStyle/>
          <a:p>
            <a:r>
              <a:rPr lang="en-US" dirty="0"/>
              <a:t>EEE 318 (2023) – Final Project Group A.XY</a:t>
            </a:r>
            <a:endParaRPr lang="x-none" dirty="0"/>
          </a:p>
        </p:txBody>
      </p:sp>
      <p:sp>
        <p:nvSpPr>
          <p:cNvPr id="11" name="Footer Placeholder 6"/>
          <p:cNvSpPr>
            <a:spLocks noGrp="1"/>
          </p:cNvSpPr>
          <p:nvPr>
            <p:ph type="ftr" sz="quarter" idx="11"/>
          </p:nvPr>
        </p:nvSpPr>
        <p:spPr>
          <a:xfrm>
            <a:off x="5257800" y="6482588"/>
            <a:ext cx="6153150" cy="375412"/>
          </a:xfrm>
        </p:spPr>
        <p:txBody>
          <a:bodyPr/>
          <a:lstStyle/>
          <a:p>
            <a:r>
              <a:rPr lang="x-none" dirty="0"/>
              <a:t>Title of the Project</a:t>
            </a:r>
            <a:endParaRPr lang="x-non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5" name="Slide Number Placeholder 4"/>
          <p:cNvSpPr>
            <a:spLocks noGrp="1"/>
          </p:cNvSpPr>
          <p:nvPr>
            <p:ph type="sldNum" sz="quarter" idx="12"/>
          </p:nvPr>
        </p:nvSpPr>
        <p:spPr/>
        <p:txBody>
          <a:bodyPr/>
          <a:lstStyle/>
          <a:p>
            <a:fld id="{E9C29D53-9981-884B-B5B6-B5743DF81FD1}" type="slidenum">
              <a:rPr lang="x-none" smtClean="0"/>
            </a:fld>
            <a:endParaRPr lang="x-none"/>
          </a:p>
        </p:txBody>
      </p:sp>
      <p:sp>
        <p:nvSpPr>
          <p:cNvPr id="6" name="Date Placeholder 5"/>
          <p:cNvSpPr>
            <a:spLocks noGrp="1"/>
          </p:cNvSpPr>
          <p:nvPr>
            <p:ph type="dt" sz="half" idx="10"/>
          </p:nvPr>
        </p:nvSpPr>
        <p:spPr>
          <a:xfrm>
            <a:off x="432486" y="6501637"/>
            <a:ext cx="4825314" cy="375412"/>
          </a:xfrm>
        </p:spPr>
        <p:txBody>
          <a:bodyPr/>
          <a:lstStyle/>
          <a:p>
            <a:r>
              <a:rPr lang="en-US" dirty="0"/>
              <a:t>EEE 318 (2023) – Final Project Group A.XY</a:t>
            </a:r>
            <a:endParaRPr lang="x-none" dirty="0"/>
          </a:p>
        </p:txBody>
      </p:sp>
      <p:sp>
        <p:nvSpPr>
          <p:cNvPr id="7" name="Footer Placeholder 6"/>
          <p:cNvSpPr>
            <a:spLocks noGrp="1"/>
          </p:cNvSpPr>
          <p:nvPr>
            <p:ph type="ftr" sz="quarter" idx="11"/>
          </p:nvPr>
        </p:nvSpPr>
        <p:spPr>
          <a:xfrm>
            <a:off x="5257800" y="6482588"/>
            <a:ext cx="6153150" cy="375412"/>
          </a:xfrm>
        </p:spPr>
        <p:txBody>
          <a:bodyPr/>
          <a:lstStyle/>
          <a:p>
            <a:r>
              <a:rPr lang="x-none" dirty="0"/>
              <a:t>Title of the Project</a:t>
            </a:r>
            <a:endParaRPr lang="x-non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x-none" smtClean="0"/>
            </a:fld>
            <a:endParaRPr lang="x-none"/>
          </a:p>
        </p:txBody>
      </p:sp>
      <p:sp>
        <p:nvSpPr>
          <p:cNvPr id="5" name="Date Placeholder 5"/>
          <p:cNvSpPr>
            <a:spLocks noGrp="1"/>
          </p:cNvSpPr>
          <p:nvPr>
            <p:ph type="dt" sz="half" idx="10"/>
          </p:nvPr>
        </p:nvSpPr>
        <p:spPr>
          <a:xfrm>
            <a:off x="432486" y="6501637"/>
            <a:ext cx="4825314" cy="375412"/>
          </a:xfrm>
        </p:spPr>
        <p:txBody>
          <a:bodyPr/>
          <a:lstStyle/>
          <a:p>
            <a:r>
              <a:rPr lang="en-US" dirty="0"/>
              <a:t>EEE 318 (2023) – Final Project Group A.XY</a:t>
            </a:r>
            <a:endParaRPr lang="x-none" dirty="0"/>
          </a:p>
        </p:txBody>
      </p:sp>
      <p:sp>
        <p:nvSpPr>
          <p:cNvPr id="6" name="Footer Placeholder 6"/>
          <p:cNvSpPr>
            <a:spLocks noGrp="1"/>
          </p:cNvSpPr>
          <p:nvPr>
            <p:ph type="ftr" sz="quarter" idx="11"/>
          </p:nvPr>
        </p:nvSpPr>
        <p:spPr>
          <a:xfrm>
            <a:off x="5257800" y="6482588"/>
            <a:ext cx="6153150" cy="375412"/>
          </a:xfrm>
        </p:spPr>
        <p:txBody>
          <a:bodyPr/>
          <a:lstStyle/>
          <a:p>
            <a:r>
              <a:rPr lang="x-none" dirty="0"/>
              <a:t>Title of the Project</a:t>
            </a:r>
            <a:endParaRPr lang="x-none"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alpha val="46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dirty="0"/>
              <a:t>Click to edit Master text styles</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x-none" smtClean="0"/>
            </a:fld>
            <a:endParaRPr lang="x-none" dirty="0"/>
          </a:p>
        </p:txBody>
      </p:sp>
      <p:pic>
        <p:nvPicPr>
          <p:cNvPr id="9" name="Graphic 8"/>
          <p:cNvPicPr>
            <a:picLocks noChangeAspect="1"/>
          </p:cNvPicPr>
          <p:nvPr userDrawn="1"/>
        </p:nvPicPr>
        <p:blipFill rotWithShape="1">
          <a:blip r:embed="rId7">
            <a:extLst>
              <a:ext uri="{96DAC541-7B7A-43D3-8B79-37D633B846F1}">
                <asvg:svgBlip xmlns:asvg="http://schemas.microsoft.com/office/drawing/2016/SVG/main" r:embed="rId8"/>
              </a:ext>
            </a:extLst>
          </a:blip>
          <a:srcRect r="84048"/>
          <a:stretch>
            <a:fillRect/>
          </a:stretch>
        </p:blipFill>
        <p:spPr>
          <a:xfrm>
            <a:off x="51125" y="6457189"/>
            <a:ext cx="381361" cy="352979"/>
          </a:xfrm>
          <a:prstGeom prst="rect">
            <a:avLst/>
          </a:prstGeom>
        </p:spPr>
      </p:pic>
      <p:sp>
        <p:nvSpPr>
          <p:cNvPr id="10" name="Date Placeholder 5"/>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dirty="0"/>
              <a:t>EEE 318 (2023) – Final Project Group A.XY</a:t>
            </a:r>
            <a:endParaRPr lang="x-none" dirty="0"/>
          </a:p>
        </p:txBody>
      </p:sp>
      <p:sp>
        <p:nvSpPr>
          <p:cNvPr id="11" name="Footer Placeholder 6"/>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x-none" dirty="0"/>
              <a:t>Title of the Project</a:t>
            </a:r>
            <a:endParaRPr lang="x-non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80210" y="1728470"/>
            <a:ext cx="9068435" cy="566420"/>
          </a:xfrm>
        </p:spPr>
        <p:txBody>
          <a:bodyPr/>
          <a:lstStyle/>
          <a:p>
            <a:r>
              <a:rPr lang="en-US" sz="3600" b="1" cap="none" dirty="0">
                <a:latin typeface="Times New Roman" panose="02020603050405020304" pitchFamily="18" charset="0"/>
                <a:cs typeface="Times New Roman" panose="02020603050405020304" pitchFamily="18" charset="0"/>
              </a:rPr>
              <a:t>16 bit Serial in Serial out FIFO Shift Register</a:t>
            </a:r>
            <a:endParaRPr lang="en-US" sz="3600" b="1" cap="none" dirty="0">
              <a:latin typeface="Times New Roman" panose="02020603050405020304" pitchFamily="18" charset="0"/>
              <a:cs typeface="Times New Roman" panose="02020603050405020304" pitchFamily="18" charset="0"/>
            </a:endParaRPr>
          </a:p>
        </p:txBody>
      </p:sp>
      <p:sp>
        <p:nvSpPr>
          <p:cNvPr id="7" name="Subtitle 2"/>
          <p:cNvSpPr txBox="1"/>
          <p:nvPr/>
        </p:nvSpPr>
        <p:spPr>
          <a:xfrm>
            <a:off x="1815548" y="5192105"/>
            <a:ext cx="4134677" cy="970155"/>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anose="02020404030301010803"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9pPr>
          </a:lstStyle>
          <a:p>
            <a:endParaRPr lang="x-none" sz="1800" b="1" dirty="0">
              <a:latin typeface="Times New Roman" panose="02020603050405020304" pitchFamily="18" charset="0"/>
              <a:cs typeface="Times New Roman" panose="02020603050405020304" pitchFamily="18" charset="0"/>
            </a:endParaRPr>
          </a:p>
        </p:txBody>
      </p:sp>
      <p:sp>
        <p:nvSpPr>
          <p:cNvPr id="9" name="Subtitle 2"/>
          <p:cNvSpPr txBox="1"/>
          <p:nvPr/>
        </p:nvSpPr>
        <p:spPr>
          <a:xfrm>
            <a:off x="191135" y="5191125"/>
            <a:ext cx="3439795" cy="417195"/>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anose="02020404030301010803"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9pPr>
          </a:lstStyle>
          <a:p>
            <a:r>
              <a:rPr lang="en-US" sz="1800" b="1" dirty="0">
                <a:latin typeface="Times New Roman" panose="02020603050405020304" pitchFamily="18" charset="0"/>
                <a:cs typeface="Times New Roman" panose="02020603050405020304" pitchFamily="18" charset="0"/>
              </a:rPr>
              <a:t>Md. </a:t>
            </a:r>
            <a:r>
              <a:rPr lang="en-US" sz="1800" b="1" dirty="0" err="1">
                <a:latin typeface="Times New Roman" panose="02020603050405020304" pitchFamily="18" charset="0"/>
                <a:cs typeface="Times New Roman" panose="02020603050405020304" pitchFamily="18" charset="0"/>
              </a:rPr>
              <a:t>Jarjis</a:t>
            </a:r>
            <a:r>
              <a:rPr lang="en-US" sz="1800" b="1" dirty="0">
                <a:latin typeface="Times New Roman" panose="02020603050405020304" pitchFamily="18" charset="0"/>
                <a:cs typeface="Times New Roman" panose="02020603050405020304" pitchFamily="18" charset="0"/>
              </a:rPr>
              <a:t> Mondal                             1806068</a:t>
            </a:r>
            <a:endParaRPr lang="x-none" sz="1800" b="1" dirty="0">
              <a:latin typeface="Times New Roman" panose="02020603050405020304" pitchFamily="18" charset="0"/>
              <a:cs typeface="Times New Roman" panose="02020603050405020304" pitchFamily="18" charset="0"/>
            </a:endParaRPr>
          </a:p>
        </p:txBody>
      </p:sp>
      <p:sp>
        <p:nvSpPr>
          <p:cNvPr id="11" name="Subtitle 2"/>
          <p:cNvSpPr txBox="1"/>
          <p:nvPr/>
        </p:nvSpPr>
        <p:spPr>
          <a:xfrm>
            <a:off x="3541395" y="2354580"/>
            <a:ext cx="4385310" cy="693420"/>
          </a:xfrm>
          <a:prstGeom prst="rect">
            <a:avLst/>
          </a:prstGeom>
        </p:spPr>
        <p:txBody>
          <a:bodyPr vert="horz" lIns="91440" tIns="45720" rIns="91440" bIns="45720" rtlCol="0">
            <a:normAutofit fontScale="90000" lnSpcReduction="2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anose="02020404030301010803"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anose="02020404030301010803" pitchFamily="18" charset="0"/>
              <a:buNone/>
              <a:defRPr sz="1600" kern="1200">
                <a:solidFill>
                  <a:schemeClr val="tx1"/>
                </a:solidFill>
                <a:latin typeface="+mn-lt"/>
                <a:ea typeface="+mn-ea"/>
                <a:cs typeface="+mn-cs"/>
              </a:defRPr>
            </a:lvl9pPr>
          </a:lstStyle>
          <a:p>
            <a:r>
              <a:rPr lang="x-none" sz="2400" b="1" cap="small" dirty="0">
                <a:latin typeface="Times New Roman" panose="02020603050405020304" pitchFamily="18" charset="0"/>
                <a:cs typeface="Times New Roman" panose="02020603050405020304" pitchFamily="18" charset="0"/>
              </a:rPr>
              <a:t>Submitted by</a:t>
            </a:r>
            <a:endParaRPr lang="x-none" sz="2400" b="1" cap="small" dirty="0">
              <a:latin typeface="Times New Roman" panose="02020603050405020304" pitchFamily="18" charset="0"/>
              <a:cs typeface="Times New Roman" panose="02020603050405020304" pitchFamily="18" charset="0"/>
            </a:endParaRPr>
          </a:p>
          <a:p>
            <a:r>
              <a:rPr lang="en-US" altLang="x-none" sz="2400" b="1" cap="small" dirty="0">
                <a:latin typeface="Times New Roman" panose="02020603050405020304" pitchFamily="18" charset="0"/>
                <a:cs typeface="Times New Roman" panose="02020603050405020304" pitchFamily="18" charset="0"/>
              </a:rPr>
              <a:t>Group:07</a:t>
            </a:r>
            <a:r>
              <a:rPr lang="x-none" sz="2400" b="1" cap="small" dirty="0">
                <a:latin typeface="Times New Roman" panose="02020603050405020304" pitchFamily="18" charset="0"/>
                <a:cs typeface="Times New Roman" panose="02020603050405020304" pitchFamily="18" charset="0"/>
              </a:rPr>
              <a:t> </a:t>
            </a:r>
            <a:endParaRPr lang="x-none" sz="2400" b="1" cap="small"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
          <a:stretch>
            <a:fillRect/>
          </a:stretch>
        </p:blipFill>
        <p:spPr>
          <a:xfrm flipH="1">
            <a:off x="-1" y="52516"/>
            <a:ext cx="12192000" cy="1580405"/>
          </a:xfrm>
          <a:prstGeom prst="rect">
            <a:avLst/>
          </a:prstGeom>
        </p:spPr>
      </p:pic>
      <p:sp>
        <p:nvSpPr>
          <p:cNvPr id="23" name="Title 1"/>
          <p:cNvSpPr txBox="1"/>
          <p:nvPr/>
        </p:nvSpPr>
        <p:spPr>
          <a:xfrm>
            <a:off x="1863725" y="59690"/>
            <a:ext cx="8766175" cy="1668780"/>
          </a:xfrm>
          <a:prstGeom prst="rect">
            <a:avLst/>
          </a:prstGeom>
        </p:spPr>
        <p:txBody>
          <a:bodyPr vert="horz" lIns="91440" tIns="45720" rIns="91440" bIns="45720" rtlCol="0" anchor="ctr">
            <a:noAutofit/>
          </a:bodyPr>
          <a:lstStyle>
            <a:lvl1pPr algn="ctr" defTabSz="914400" rtl="0" eaLnBrk="1" latinLnBrk="0" hangingPunct="1">
              <a:lnSpc>
                <a:spcPct val="83000"/>
              </a:lnSpc>
              <a:spcBef>
                <a:spcPct val="0"/>
              </a:spcBef>
              <a:buNone/>
              <a:defRPr lang="en-US" sz="7200" b="0" kern="1200" cap="all" spc="-100" baseline="0" dirty="0">
                <a:solidFill>
                  <a:schemeClr val="tx1">
                    <a:lumMod val="85000"/>
                    <a:lumOff val="15000"/>
                  </a:schemeClr>
                </a:solidFill>
                <a:effectLst/>
                <a:latin typeface="+mj-lt"/>
                <a:ea typeface="+mn-ea"/>
                <a:cs typeface="+mn-cs"/>
              </a:defRPr>
            </a:lvl1pPr>
          </a:lstStyle>
          <a:p>
            <a:pPr algn="ctr"/>
            <a:r>
              <a:rPr lang="en-US" sz="3200" cap="none" dirty="0">
                <a:solidFill>
                  <a:schemeClr val="bg1"/>
                </a:solidFill>
                <a:latin typeface="Times New Roman" panose="02020603050405020304" pitchFamily="18" charset="0"/>
                <a:cs typeface="Times New Roman" panose="02020603050405020304" pitchFamily="18" charset="0"/>
              </a:rPr>
              <a:t>   EEE -468 (VLSI Circuits and Design Laboratory)			  Final Project Presentation			</a:t>
            </a:r>
            <a:endParaRPr lang="en-US" sz="3200" cap="none" dirty="0">
              <a:solidFill>
                <a:schemeClr val="bg1"/>
              </a:solidFill>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2"/>
          <a:stretch>
            <a:fillRect/>
          </a:stretch>
        </p:blipFill>
        <p:spPr>
          <a:xfrm>
            <a:off x="1230878" y="3731952"/>
            <a:ext cx="1420582" cy="1460788"/>
          </a:xfrm>
          <a:prstGeom prst="rect">
            <a:avLst/>
          </a:prstGeom>
        </p:spPr>
      </p:pic>
      <p:sp>
        <p:nvSpPr>
          <p:cNvPr id="4" name="Text Box 3"/>
          <p:cNvSpPr txBox="1"/>
          <p:nvPr/>
        </p:nvSpPr>
        <p:spPr>
          <a:xfrm>
            <a:off x="3173095" y="5209540"/>
            <a:ext cx="8578215" cy="645160"/>
          </a:xfrm>
          <a:prstGeom prst="rect">
            <a:avLst/>
          </a:prstGeom>
          <a:noFill/>
        </p:spPr>
        <p:txBody>
          <a:bodyPr wrap="square" rtlCol="0">
            <a:spAutoFit/>
          </a:bodyPr>
          <a:p>
            <a:r>
              <a:rPr lang="en-US" altLang="en-GB"/>
              <a:t>      </a:t>
            </a:r>
            <a:r>
              <a:rPr lang="en-GB" altLang="en-US" b="1">
                <a:latin typeface="Times New Roman" panose="02020603050405020304" pitchFamily="18" charset="0"/>
                <a:cs typeface="Times New Roman" panose="02020603050405020304" pitchFamily="18" charset="0"/>
              </a:rPr>
              <a:t>Junaidul Islam Sikder</a:t>
            </a:r>
            <a:r>
              <a:rPr lang="en-US" altLang="en-GB" b="1">
                <a:latin typeface="Times New Roman" panose="02020603050405020304" pitchFamily="18" charset="0"/>
                <a:cs typeface="Times New Roman" panose="02020603050405020304" pitchFamily="18" charset="0"/>
              </a:rPr>
              <a:t>            Mehedi Hasan                       Md Faiyaz Abid</a:t>
            </a:r>
            <a:endParaRPr lang="en-US" altLang="en-GB" b="1">
              <a:latin typeface="Times New Roman" panose="02020603050405020304" pitchFamily="18" charset="0"/>
              <a:cs typeface="Times New Roman" panose="02020603050405020304" pitchFamily="18" charset="0"/>
            </a:endParaRPr>
          </a:p>
          <a:p>
            <a:r>
              <a:rPr lang="en-US" altLang="en-GB" b="1">
                <a:latin typeface="Times New Roman" panose="02020603050405020304" pitchFamily="18" charset="0"/>
                <a:cs typeface="Times New Roman" panose="02020603050405020304" pitchFamily="18" charset="0"/>
              </a:rPr>
              <a:t>                </a:t>
            </a:r>
            <a:r>
              <a:rPr lang="en-GB" altLang="en-US" b="1">
                <a:latin typeface="Times New Roman" panose="02020603050405020304" pitchFamily="18" charset="0"/>
                <a:cs typeface="Times New Roman" panose="02020603050405020304" pitchFamily="18" charset="0"/>
              </a:rPr>
              <a:t>1906041</a:t>
            </a:r>
            <a:r>
              <a:rPr lang="en-US" altLang="en-GB" b="1">
                <a:latin typeface="Times New Roman" panose="02020603050405020304" pitchFamily="18" charset="0"/>
                <a:cs typeface="Times New Roman" panose="02020603050405020304" pitchFamily="18" charset="0"/>
              </a:rPr>
              <a:t>                            </a:t>
            </a:r>
            <a:r>
              <a:rPr lang="en-GB" altLang="en-US" b="1">
                <a:latin typeface="Times New Roman" panose="02020603050405020304" pitchFamily="18" charset="0"/>
                <a:cs typeface="Times New Roman" panose="02020603050405020304" pitchFamily="18" charset="0"/>
              </a:rPr>
              <a:t>1906075</a:t>
            </a:r>
            <a:r>
              <a:rPr lang="en-US" altLang="en-GB" b="1">
                <a:latin typeface="Times New Roman" panose="02020603050405020304" pitchFamily="18" charset="0"/>
                <a:cs typeface="Times New Roman" panose="02020603050405020304" pitchFamily="18" charset="0"/>
              </a:rPr>
              <a:t>                                     1906079</a:t>
            </a:r>
            <a:endParaRPr lang="en-US" altLang="en-GB" b="1">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3862705" y="3718560"/>
            <a:ext cx="1536700" cy="1540510"/>
          </a:xfrm>
          <a:prstGeom prst="rect">
            <a:avLst/>
          </a:prstGeom>
        </p:spPr>
      </p:pic>
      <p:pic>
        <p:nvPicPr>
          <p:cNvPr id="8" name="Picture 7"/>
          <p:cNvPicPr>
            <a:picLocks noChangeAspect="1"/>
          </p:cNvPicPr>
          <p:nvPr/>
        </p:nvPicPr>
        <p:blipFill>
          <a:blip r:embed="rId4"/>
          <a:stretch>
            <a:fillRect/>
          </a:stretch>
        </p:blipFill>
        <p:spPr>
          <a:xfrm>
            <a:off x="6482080" y="3666490"/>
            <a:ext cx="1534160" cy="1581150"/>
          </a:xfrm>
          <a:prstGeom prst="rect">
            <a:avLst/>
          </a:prstGeom>
        </p:spPr>
      </p:pic>
      <p:pic>
        <p:nvPicPr>
          <p:cNvPr id="10" name="Picture 9"/>
          <p:cNvPicPr>
            <a:picLocks noChangeAspect="1"/>
          </p:cNvPicPr>
          <p:nvPr/>
        </p:nvPicPr>
        <p:blipFill>
          <a:blip r:embed="rId5"/>
          <a:stretch>
            <a:fillRect/>
          </a:stretch>
        </p:blipFill>
        <p:spPr>
          <a:xfrm>
            <a:off x="9316720" y="3621405"/>
            <a:ext cx="1431925" cy="15881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6.1  Layered Verification</a:t>
            </a:r>
            <a:endParaRPr lang="en-US"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lstStyle/>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lstStyle/>
          <a:p>
            <a:fld id="{E9C29D53-9981-884B-B5B6-B5743DF81FD1}" type="slidenum">
              <a:rPr lang="x-none" smtClean="0"/>
            </a:fld>
            <a:endParaRPr lang="x-none" dirty="0"/>
          </a:p>
        </p:txBody>
      </p:sp>
      <p:pic>
        <p:nvPicPr>
          <p:cNvPr id="8" name="Picture 7"/>
          <p:cNvPicPr>
            <a:picLocks noChangeAspect="1"/>
          </p:cNvPicPr>
          <p:nvPr/>
        </p:nvPicPr>
        <p:blipFill>
          <a:blip r:embed="rId1"/>
          <a:stretch>
            <a:fillRect/>
          </a:stretch>
        </p:blipFill>
        <p:spPr>
          <a:xfrm>
            <a:off x="432435" y="1452245"/>
            <a:ext cx="2437130" cy="5011420"/>
          </a:xfrm>
          <a:prstGeom prst="rect">
            <a:avLst/>
          </a:prstGeom>
        </p:spPr>
      </p:pic>
      <p:pic>
        <p:nvPicPr>
          <p:cNvPr id="12" name="Picture 11"/>
          <p:cNvPicPr>
            <a:picLocks noChangeAspect="1"/>
          </p:cNvPicPr>
          <p:nvPr/>
        </p:nvPicPr>
        <p:blipFill>
          <a:blip r:embed="rId2"/>
          <a:stretch>
            <a:fillRect/>
          </a:stretch>
        </p:blipFill>
        <p:spPr>
          <a:xfrm>
            <a:off x="3212465" y="1627505"/>
            <a:ext cx="3914775" cy="4600575"/>
          </a:xfrm>
          <a:prstGeom prst="rect">
            <a:avLst/>
          </a:prstGeom>
        </p:spPr>
      </p:pic>
      <p:sp>
        <p:nvSpPr>
          <p:cNvPr id="14" name="Text Box 13"/>
          <p:cNvSpPr txBox="1"/>
          <p:nvPr/>
        </p:nvSpPr>
        <p:spPr>
          <a:xfrm>
            <a:off x="475615" y="1083945"/>
            <a:ext cx="11457305" cy="36830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rPr>
              <a:t>      testbench.sv                                     testcase01.sv                                             transaction.sv</a:t>
            </a:r>
            <a:endParaRPr lang="en-US" altLang="en-GB">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7198360" y="1999615"/>
            <a:ext cx="4942205" cy="2461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ChangeAspect="1"/>
          </p:cNvPicPr>
          <p:nvPr>
            <p:ph idx="1"/>
          </p:nvPr>
        </p:nvPicPr>
        <p:blipFill>
          <a:blip r:embed="rId1"/>
          <a:stretch>
            <a:fillRect/>
          </a:stretch>
        </p:blipFill>
        <p:spPr>
          <a:xfrm>
            <a:off x="1071245" y="0"/>
            <a:ext cx="4186555" cy="6040120"/>
          </a:xfrm>
          <a:prstGeom prst="rect">
            <a:avLst/>
          </a:prstGeom>
        </p:spPr>
      </p:pic>
      <p:sp>
        <p:nvSpPr>
          <p:cNvPr id="4" name="Date Placeholder 3"/>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lstStyle/>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lstStyle/>
          <a:p>
            <a:fld id="{E9C29D53-9981-884B-B5B6-B5743DF81FD1}" type="slidenum">
              <a:rPr lang="x-none" smtClean="0"/>
            </a:fld>
            <a:endParaRPr lang="x-none" dirty="0"/>
          </a:p>
        </p:txBody>
      </p:sp>
      <p:pic>
        <p:nvPicPr>
          <p:cNvPr id="9" name="Picture 8"/>
          <p:cNvPicPr>
            <a:picLocks noChangeAspect="1"/>
          </p:cNvPicPr>
          <p:nvPr/>
        </p:nvPicPr>
        <p:blipFill>
          <a:blip r:embed="rId2"/>
          <a:stretch>
            <a:fillRect/>
          </a:stretch>
        </p:blipFill>
        <p:spPr>
          <a:xfrm>
            <a:off x="5295900" y="1587500"/>
            <a:ext cx="2952750" cy="3086100"/>
          </a:xfrm>
          <a:prstGeom prst="rect">
            <a:avLst/>
          </a:prstGeom>
        </p:spPr>
      </p:pic>
      <p:pic>
        <p:nvPicPr>
          <p:cNvPr id="10" name="Picture 9"/>
          <p:cNvPicPr>
            <a:picLocks noChangeAspect="1"/>
          </p:cNvPicPr>
          <p:nvPr/>
        </p:nvPicPr>
        <p:blipFill>
          <a:blip r:embed="rId3"/>
          <a:stretch>
            <a:fillRect/>
          </a:stretch>
        </p:blipFill>
        <p:spPr>
          <a:xfrm>
            <a:off x="8248650" y="1587500"/>
            <a:ext cx="3905250" cy="3000375"/>
          </a:xfrm>
          <a:prstGeom prst="rect">
            <a:avLst/>
          </a:prstGeom>
        </p:spPr>
      </p:pic>
      <p:sp>
        <p:nvSpPr>
          <p:cNvPr id="11" name="Text Box 10"/>
          <p:cNvSpPr txBox="1"/>
          <p:nvPr/>
        </p:nvSpPr>
        <p:spPr>
          <a:xfrm>
            <a:off x="809625" y="6066790"/>
            <a:ext cx="4448175" cy="368300"/>
          </a:xfrm>
          <a:prstGeom prst="rect">
            <a:avLst/>
          </a:prstGeom>
          <a:noFill/>
        </p:spPr>
        <p:txBody>
          <a:bodyPr wrap="square" rtlCol="0">
            <a:spAutoFit/>
          </a:bodyPr>
          <a:p>
            <a:r>
              <a:rPr lang="en-US" altLang="en-GB"/>
              <a:t>            </a:t>
            </a:r>
            <a:r>
              <a:rPr lang="en-US" altLang="en-GB">
                <a:latin typeface="Times New Roman" panose="02020603050405020304" pitchFamily="18" charset="0"/>
                <a:cs typeface="Times New Roman" panose="02020603050405020304" pitchFamily="18" charset="0"/>
              </a:rPr>
              <a:t>environment.sv</a:t>
            </a:r>
            <a:endParaRPr lang="en-US" altLang="en-GB">
              <a:latin typeface="Times New Roman" panose="02020603050405020304" pitchFamily="18" charset="0"/>
              <a:cs typeface="Times New Roman" panose="02020603050405020304" pitchFamily="18" charset="0"/>
            </a:endParaRPr>
          </a:p>
        </p:txBody>
      </p:sp>
      <p:sp>
        <p:nvSpPr>
          <p:cNvPr id="13" name="Text Box 12"/>
          <p:cNvSpPr txBox="1"/>
          <p:nvPr/>
        </p:nvSpPr>
        <p:spPr>
          <a:xfrm>
            <a:off x="5904865" y="4939665"/>
            <a:ext cx="5220335" cy="36830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rPr>
              <a:t>   generator.sv                                    interface.sv</a:t>
            </a:r>
            <a:endParaRPr lang="en-US" altLang="en-GB">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9" name="Picture 8"/>
          <p:cNvPicPr>
            <a:picLocks noChangeAspect="1"/>
          </p:cNvPicPr>
          <p:nvPr/>
        </p:nvPicPr>
        <p:blipFill>
          <a:blip r:embed="rId1"/>
          <a:stretch>
            <a:fillRect/>
          </a:stretch>
        </p:blipFill>
        <p:spPr>
          <a:xfrm>
            <a:off x="0" y="797560"/>
            <a:ext cx="5743575" cy="4627880"/>
          </a:xfrm>
          <a:prstGeom prst="rect">
            <a:avLst/>
          </a:prstGeom>
        </p:spPr>
      </p:pic>
      <p:sp>
        <p:nvSpPr>
          <p:cNvPr id="11" name="Text Box 10"/>
          <p:cNvSpPr txBox="1"/>
          <p:nvPr/>
        </p:nvSpPr>
        <p:spPr>
          <a:xfrm>
            <a:off x="666750" y="5431790"/>
            <a:ext cx="10744200" cy="36830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rPr>
              <a:t>    monitor.sv                                                                                                        driver.sv</a:t>
            </a:r>
            <a:endParaRPr lang="en-US" altLang="en-GB">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5774690" y="797560"/>
            <a:ext cx="6417310" cy="44411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latin typeface="Times New Roman" panose="02020603050405020304" pitchFamily="18" charset="0"/>
              <a:cs typeface="Times New Roman" panose="02020603050405020304" pitchFamily="18" charset="0"/>
            </a:endParaRPr>
          </a:p>
          <a:p>
            <a:r>
              <a:rPr lang="en-US" dirty="0"/>
              <a:t> 318 (2023) – Final Project Group A.XY</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9" name="Picture 8"/>
          <p:cNvPicPr>
            <a:picLocks noChangeAspect="1"/>
          </p:cNvPicPr>
          <p:nvPr/>
        </p:nvPicPr>
        <p:blipFill>
          <a:blip r:embed="rId1"/>
          <a:stretch>
            <a:fillRect/>
          </a:stretch>
        </p:blipFill>
        <p:spPr>
          <a:xfrm>
            <a:off x="162560" y="95250"/>
            <a:ext cx="5742305" cy="5760085"/>
          </a:xfrm>
          <a:prstGeom prst="rect">
            <a:avLst/>
          </a:prstGeom>
        </p:spPr>
      </p:pic>
      <p:pic>
        <p:nvPicPr>
          <p:cNvPr id="10" name="Picture 9"/>
          <p:cNvPicPr>
            <a:picLocks noChangeAspect="1"/>
          </p:cNvPicPr>
          <p:nvPr/>
        </p:nvPicPr>
        <p:blipFill>
          <a:blip r:embed="rId2"/>
          <a:stretch>
            <a:fillRect/>
          </a:stretch>
        </p:blipFill>
        <p:spPr>
          <a:xfrm>
            <a:off x="5920740" y="71120"/>
            <a:ext cx="6304915" cy="5669280"/>
          </a:xfrm>
          <a:prstGeom prst="rect">
            <a:avLst/>
          </a:prstGeom>
        </p:spPr>
      </p:pic>
      <p:sp>
        <p:nvSpPr>
          <p:cNvPr id="11" name="Text Box 10"/>
          <p:cNvSpPr txBox="1"/>
          <p:nvPr/>
        </p:nvSpPr>
        <p:spPr>
          <a:xfrm>
            <a:off x="3175000" y="5939790"/>
            <a:ext cx="5302250" cy="36830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rPr>
              <a:t>                         scoreboard.sv</a:t>
            </a:r>
            <a:endParaRPr lang="en-US" altLang="en-GB">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p:txBody>
      </p:sp>
      <p:sp>
        <p:nvSpPr>
          <p:cNvPr id="4" name="Date Placeholder 3"/>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6" name="Slide Number Placeholder 5"/>
          <p:cNvSpPr>
            <a:spLocks noGrp="1"/>
          </p:cNvSpPr>
          <p:nvPr>
            <p:ph type="sldNum" sz="quarter" idx="12"/>
          </p:nvPr>
        </p:nvSpPr>
        <p:spPr/>
        <p:txBody>
          <a:bodyPr/>
          <a:lstStyle/>
          <a:p>
            <a:r>
              <a:rPr lang="en-US" dirty="0"/>
              <a:t>7</a:t>
            </a:r>
            <a:endParaRPr lang="x-none" dirty="0"/>
          </a:p>
        </p:txBody>
      </p:sp>
      <p:pic>
        <p:nvPicPr>
          <p:cNvPr id="5" name="Picture 4"/>
          <p:cNvPicPr>
            <a:picLocks noChangeAspect="1"/>
          </p:cNvPicPr>
          <p:nvPr/>
        </p:nvPicPr>
        <p:blipFill>
          <a:blip r:embed="rId1"/>
          <a:stretch>
            <a:fillRect/>
          </a:stretch>
        </p:blipFill>
        <p:spPr>
          <a:xfrm>
            <a:off x="0" y="990600"/>
            <a:ext cx="7414895" cy="3987800"/>
          </a:xfrm>
          <a:prstGeom prst="rect">
            <a:avLst/>
          </a:prstGeom>
        </p:spPr>
      </p:pic>
      <p:pic>
        <p:nvPicPr>
          <p:cNvPr id="7" name="Picture 6"/>
          <p:cNvPicPr>
            <a:picLocks noChangeAspect="1"/>
          </p:cNvPicPr>
          <p:nvPr/>
        </p:nvPicPr>
        <p:blipFill>
          <a:blip r:embed="rId2"/>
          <a:stretch>
            <a:fillRect/>
          </a:stretch>
        </p:blipFill>
        <p:spPr>
          <a:xfrm>
            <a:off x="7366635" y="990600"/>
            <a:ext cx="3937000" cy="4457700"/>
          </a:xfrm>
          <a:prstGeom prst="rect">
            <a:avLst/>
          </a:prstGeom>
        </p:spPr>
      </p:pic>
      <p:sp>
        <p:nvSpPr>
          <p:cNvPr id="8" name="Text Box 7"/>
          <p:cNvSpPr txBox="1"/>
          <p:nvPr/>
        </p:nvSpPr>
        <p:spPr>
          <a:xfrm>
            <a:off x="5334000" y="5590540"/>
            <a:ext cx="3063875" cy="36830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rPr>
              <a:t>scoreboard.sv</a:t>
            </a:r>
            <a:endParaRPr lang="en-US" altLang="en-GB">
              <a:latin typeface="Times New Roman" panose="02020603050405020304" pitchFamily="18" charset="0"/>
              <a:cs typeface="Times New Roman" panose="02020603050405020304" pitchFamily="18" charset="0"/>
            </a:endParaRPr>
          </a:p>
        </p:txBody>
      </p:sp>
      <p:sp>
        <p:nvSpPr>
          <p:cNvPr id="2" name="Text Box 1"/>
          <p:cNvSpPr txBox="1"/>
          <p:nvPr/>
        </p:nvSpPr>
        <p:spPr>
          <a:xfrm>
            <a:off x="4649470" y="6483985"/>
            <a:ext cx="3778250" cy="697865"/>
          </a:xfrm>
          <a:prstGeom prst="rect">
            <a:avLst/>
          </a:prstGeom>
          <a:noFill/>
        </p:spPr>
        <p:txBody>
          <a:bodyPr wrap="square" rtlCol="0">
            <a:noAutofit/>
          </a:bodyPr>
          <a:p>
            <a:r>
              <a:rPr lang="en-US" altLang="x-none">
                <a:solidFill>
                  <a:schemeClr val="bg1"/>
                </a:solidFill>
                <a:latin typeface="Times New Roman" panose="02020603050405020304" pitchFamily="18" charset="0"/>
                <a:cs typeface="Times New Roman" panose="02020603050405020304" pitchFamily="18" charset="0"/>
                <a:sym typeface="+mn-ea"/>
              </a:rPr>
              <a:t>16bit Serial in Serial out Register</a:t>
            </a:r>
            <a:endParaRPr lang="x-none" dirty="0">
              <a:solidFill>
                <a:schemeClr val="bg1"/>
              </a:solidFill>
              <a:latin typeface="Times New Roman" panose="02020603050405020304" pitchFamily="18" charset="0"/>
              <a:cs typeface="Times New Roman" panose="02020603050405020304" pitchFamily="18" charset="0"/>
            </a:endParaRPr>
          </a:p>
          <a:p>
            <a:endParaRPr lang="x-none" alt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rPr>
              <a:t>6.2  Output of Layered Testbench</a:t>
            </a:r>
            <a:endParaRPr altLang="en-GB" b="1">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latin typeface="Times New Roman" panose="02020603050405020304" pitchFamily="18" charset="0"/>
              <a:cs typeface="Times New Roman" panose="02020603050405020304" pitchFamily="18" charset="0"/>
            </a:endParaRPr>
          </a:p>
          <a:p>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1041153298" name="Picture 1"/>
          <p:cNvPicPr>
            <a:picLocks noChangeAspect="1"/>
          </p:cNvPicPr>
          <p:nvPr/>
        </p:nvPicPr>
        <p:blipFill>
          <a:blip r:embed="rId1"/>
          <a:stretch>
            <a:fillRect/>
          </a:stretch>
        </p:blipFill>
        <p:spPr>
          <a:xfrm>
            <a:off x="1397635" y="1089025"/>
            <a:ext cx="4302760" cy="5342890"/>
          </a:xfrm>
          <a:prstGeom prst="rect">
            <a:avLst/>
          </a:prstGeom>
        </p:spPr>
      </p:pic>
      <p:pic>
        <p:nvPicPr>
          <p:cNvPr id="2038563331" name="Picture 1"/>
          <p:cNvPicPr>
            <a:picLocks noChangeAspect="1"/>
          </p:cNvPicPr>
          <p:nvPr/>
        </p:nvPicPr>
        <p:blipFill>
          <a:blip r:embed="rId2"/>
          <a:stretch>
            <a:fillRect/>
          </a:stretch>
        </p:blipFill>
        <p:spPr>
          <a:xfrm>
            <a:off x="6455410" y="1020445"/>
            <a:ext cx="4955540" cy="54114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GB" altLang="en-US" sz="1800">
                <a:latin typeface="Times New Roman" panose="02020603050405020304" pitchFamily="18" charset="0"/>
                <a:cs typeface="Times New Roman" panose="02020603050405020304" pitchFamily="18" charset="0"/>
                <a:sym typeface="+mn-ea"/>
              </a:rPr>
              <a:t>Maximum coverage</a:t>
            </a:r>
            <a:br>
              <a:rPr lang="en-GB" altLang="en-US" sz="1800">
                <a:latin typeface="Times New Roman" panose="02020603050405020304" pitchFamily="18" charset="0"/>
                <a:cs typeface="Times New Roman" panose="02020603050405020304" pitchFamily="18" charset="0"/>
              </a:rPr>
            </a:br>
            <a:r>
              <a:rPr lang="en-GB" altLang="en-US" sz="1800">
                <a:latin typeface="Times New Roman" panose="02020603050405020304" pitchFamily="18" charset="0"/>
                <a:cs typeface="Times New Roman" panose="02020603050405020304" pitchFamily="18" charset="0"/>
                <a:sym typeface="+mn-ea"/>
              </a:rPr>
              <a:t>Count=100</a:t>
            </a:r>
            <a:endParaRPr lang="en-GB" altLang="en-US" sz="1800">
              <a:latin typeface="Times New Roman" panose="02020603050405020304" pitchFamily="18" charset="0"/>
              <a:cs typeface="Times New Roman" panose="02020603050405020304" pitchFamily="18" charset="0"/>
              <a:sym typeface="+mn-ea"/>
            </a:endParaRPr>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2095508277" name="Picture 1"/>
          <p:cNvPicPr>
            <a:picLocks noChangeAspect="1"/>
          </p:cNvPicPr>
          <p:nvPr/>
        </p:nvPicPr>
        <p:blipFill>
          <a:blip r:embed="rId1"/>
          <a:stretch>
            <a:fillRect/>
          </a:stretch>
        </p:blipFill>
        <p:spPr>
          <a:xfrm>
            <a:off x="1417955" y="1363980"/>
            <a:ext cx="8958580" cy="50031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altLang="en-GB" b="1">
                <a:latin typeface="Times New Roman" panose="02020603050405020304" pitchFamily="18" charset="0"/>
                <a:cs typeface="Times New Roman" panose="02020603050405020304" pitchFamily="18" charset="0"/>
                <a:sym typeface="+mn-ea"/>
              </a:rPr>
              <a:t>7 Optimization</a:t>
            </a:r>
            <a:endParaRPr lang="en-GB" altLang="en-US"/>
          </a:p>
        </p:txBody>
      </p:sp>
      <p:sp>
        <p:nvSpPr>
          <p:cNvPr id="3" name="Content Placeholder 2"/>
          <p:cNvSpPr>
            <a:spLocks noGrp="1"/>
          </p:cNvSpPr>
          <p:nvPr>
            <p:ph idx="1"/>
          </p:nvPr>
        </p:nvSpPr>
        <p:spPr/>
        <p:txBody>
          <a:bodyPr/>
          <a:p>
            <a:r>
              <a:rPr lang="en-US" altLang="en-GB"/>
              <a:t>We have to optimize the clock frequency, input delay and output delay keeping set up time and hold time fixed.</a:t>
            </a:r>
            <a:endParaRPr lang="en-US" altLang="en-GB"/>
          </a:p>
          <a:p>
            <a:r>
              <a:rPr lang="en-US" altLang="en-GB"/>
              <a:t>For greater performance, we look forward to minimum area and power consumption in our design.</a:t>
            </a:r>
            <a:endParaRPr lang="en-US" altLang="en-GB"/>
          </a:p>
          <a:p>
            <a:r>
              <a:rPr lang="en-US" altLang="en-GB"/>
              <a:t>We are going to sweep those three parameters and observe the area and power reports to identify our optimized design parameters.</a:t>
            </a:r>
            <a:endParaRPr lang="en-US" altLang="en-GB"/>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7.1 Optimizing Clock frequency</a:t>
            </a:r>
            <a:endParaRPr lang="en-GB" altLang="en-US"/>
          </a:p>
        </p:txBody>
      </p:sp>
      <p:pic>
        <p:nvPicPr>
          <p:cNvPr id="7" name="Content Placeholder 6"/>
          <p:cNvPicPr>
            <a:picLocks noChangeAspect="1"/>
          </p:cNvPicPr>
          <p:nvPr>
            <p:ph idx="1"/>
          </p:nvPr>
        </p:nvPicPr>
        <p:blipFill>
          <a:blip r:embed="rId1"/>
          <a:stretch>
            <a:fillRect/>
          </a:stretch>
        </p:blipFill>
        <p:spPr>
          <a:xfrm>
            <a:off x="1513205" y="2260600"/>
            <a:ext cx="8698865" cy="2336800"/>
          </a:xfrm>
          <a:prstGeom prst="rect">
            <a:avLst/>
          </a:prstGeom>
        </p:spPr>
      </p:pic>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sp>
        <p:nvSpPr>
          <p:cNvPr id="8" name="Text Box 7"/>
          <p:cNvSpPr txBox="1"/>
          <p:nvPr/>
        </p:nvSpPr>
        <p:spPr>
          <a:xfrm>
            <a:off x="1482090" y="1656080"/>
            <a:ext cx="7262495" cy="36830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rPr>
              <a:t>Data extracted from area and power reports for various clock frequencies</a:t>
            </a:r>
            <a:endParaRPr lang="en-US" altLang="en-GB">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rPr>
              <a:t>Plots</a:t>
            </a:r>
            <a:endParaRPr altLang="en-GB" b="1">
              <a:latin typeface="Times New Roman" panose="02020603050405020304" pitchFamily="18" charset="0"/>
              <a:cs typeface="Times New Roman" panose="02020603050405020304" pitchFamily="18" charset="0"/>
            </a:endParaRPr>
          </a:p>
        </p:txBody>
      </p:sp>
      <p:pic>
        <p:nvPicPr>
          <p:cNvPr id="7" name="Content Placeholder 6"/>
          <p:cNvPicPr>
            <a:picLocks noChangeAspect="1"/>
          </p:cNvPicPr>
          <p:nvPr>
            <p:ph idx="1"/>
          </p:nvPr>
        </p:nvPicPr>
        <p:blipFill>
          <a:blip r:embed="rId1"/>
          <a:stretch>
            <a:fillRect/>
          </a:stretch>
        </p:blipFill>
        <p:spPr>
          <a:xfrm>
            <a:off x="1181100" y="1415415"/>
            <a:ext cx="4819650" cy="2628900"/>
          </a:xfrm>
          <a:prstGeom prst="rect">
            <a:avLst/>
          </a:prstGeom>
        </p:spPr>
      </p:pic>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8" name="Picture 7"/>
          <p:cNvPicPr>
            <a:picLocks noChangeAspect="1"/>
          </p:cNvPicPr>
          <p:nvPr/>
        </p:nvPicPr>
        <p:blipFill>
          <a:blip r:embed="rId2"/>
          <a:stretch>
            <a:fillRect/>
          </a:stretch>
        </p:blipFill>
        <p:spPr>
          <a:xfrm>
            <a:off x="6475730" y="1415415"/>
            <a:ext cx="4791075" cy="2628900"/>
          </a:xfrm>
          <a:prstGeom prst="rect">
            <a:avLst/>
          </a:prstGeom>
        </p:spPr>
      </p:pic>
      <p:sp>
        <p:nvSpPr>
          <p:cNvPr id="9" name="Text Box 8"/>
          <p:cNvSpPr txBox="1"/>
          <p:nvPr/>
        </p:nvSpPr>
        <p:spPr>
          <a:xfrm>
            <a:off x="1183005" y="4485640"/>
            <a:ext cx="10083800" cy="36830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rPr>
              <a:t>From the plots, we have considered </a:t>
            </a:r>
            <a:r>
              <a:rPr lang="en-US" altLang="en-GB" b="1">
                <a:solidFill>
                  <a:srgbClr val="FF0000"/>
                </a:solidFill>
                <a:latin typeface="Times New Roman" panose="02020603050405020304" pitchFamily="18" charset="0"/>
                <a:cs typeface="Times New Roman" panose="02020603050405020304" pitchFamily="18" charset="0"/>
              </a:rPr>
              <a:t>2MHz</a:t>
            </a:r>
            <a:r>
              <a:rPr lang="en-US" altLang="en-GB">
                <a:latin typeface="Times New Roman" panose="02020603050405020304" pitchFamily="18" charset="0"/>
                <a:cs typeface="Times New Roman" panose="02020603050405020304" pitchFamily="18" charset="0"/>
              </a:rPr>
              <a:t> as our optimum clock frequency.</a:t>
            </a:r>
            <a:endParaRPr lang="en-US" altLang="en-GB">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17976"/>
            <a:ext cx="10058400" cy="729006"/>
          </a:xfrm>
        </p:spPr>
        <p:txBody>
          <a:bodyPr/>
          <a:lstStyle/>
          <a:p>
            <a:r>
              <a:rPr altLang="x-none" b="1">
                <a:latin typeface="Times New Roman" panose="02020603050405020304" pitchFamily="18" charset="0"/>
                <a:cs typeface="Times New Roman" panose="02020603050405020304" pitchFamily="18" charset="0"/>
              </a:rPr>
              <a:t>Presentation </a:t>
            </a:r>
            <a:r>
              <a:rPr lang="x-none" b="1">
                <a:latin typeface="Times New Roman" panose="02020603050405020304" pitchFamily="18" charset="0"/>
                <a:cs typeface="Times New Roman" panose="02020603050405020304" pitchFamily="18" charset="0"/>
              </a:rPr>
              <a:t>Outline</a:t>
            </a:r>
            <a:endParaRPr lang="x-none"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6800" y="1326515"/>
            <a:ext cx="10058400" cy="4831715"/>
          </a:xfrm>
        </p:spPr>
        <p:txBody>
          <a:bodyPr>
            <a:normAutofit fontScale="90000" lnSpcReduction="20000"/>
          </a:bodyPr>
          <a:lstStyle/>
          <a:p>
            <a:pPr>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Introduction</a:t>
            </a:r>
            <a:endParaRPr lang="x-none"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Design Specifications</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Block Diagrams</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Verilog Code </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Directed Verification</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Layered Verification</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x-none" sz="3200" dirty="0">
                <a:latin typeface="Times New Roman" panose="02020603050405020304" pitchFamily="18" charset="0"/>
                <a:cs typeface="Times New Roman" panose="02020603050405020304" pitchFamily="18" charset="0"/>
              </a:rPr>
              <a:t>Optimization</a:t>
            </a:r>
            <a:endParaRPr lang="en-US" altLang="x-none"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x-none" sz="3200" dirty="0">
                <a:latin typeface="Times New Roman" panose="02020603050405020304" pitchFamily="18" charset="0"/>
                <a:cs typeface="Times New Roman" panose="02020603050405020304" pitchFamily="18" charset="0"/>
              </a:rPr>
              <a:t>Synthesis</a:t>
            </a:r>
            <a:endParaRPr lang="en-US" altLang="x-none"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x-none" sz="3200" dirty="0">
                <a:latin typeface="Times New Roman" panose="02020603050405020304" pitchFamily="18" charset="0"/>
                <a:cs typeface="Times New Roman" panose="02020603050405020304" pitchFamily="18" charset="0"/>
              </a:rPr>
              <a:t>Physical design</a:t>
            </a:r>
            <a:endParaRPr lang="en-US" altLang="x-none"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x-none" sz="3200" dirty="0">
                <a:latin typeface="Times New Roman" panose="02020603050405020304" pitchFamily="18" charset="0"/>
                <a:cs typeface="Times New Roman" panose="02020603050405020304" pitchFamily="18" charset="0"/>
              </a:rPr>
              <a:t>Conclusion</a:t>
            </a:r>
            <a:endParaRPr lang="en-US" altLang="x-none" sz="3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11410950" y="6501638"/>
            <a:ext cx="521970" cy="308530"/>
          </a:xfrm>
        </p:spPr>
        <p:txBody>
          <a:bodyPr/>
          <a:lstStyle/>
          <a:p>
            <a:fld id="{E9C29D53-9981-884B-B5B6-B5743DF81FD1}" type="slidenum">
              <a:rPr lang="x-none" smtClean="0">
                <a:latin typeface="Times New Roman" panose="02020603050405020304" pitchFamily="18" charset="0"/>
                <a:cs typeface="Times New Roman" panose="02020603050405020304" pitchFamily="18" charset="0"/>
              </a:rPr>
            </a:fld>
            <a:endParaRPr lang="x-none">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a:xfrm>
            <a:off x="432486" y="6482588"/>
            <a:ext cx="4825314" cy="375412"/>
          </a:xfrm>
        </p:spPr>
        <p:txBody>
          <a:bodyPr/>
          <a:lstStyle/>
          <a:p>
            <a:r>
              <a:rPr lang="en-US" dirty="0">
                <a:latin typeface="Times New Roman" panose="02020603050405020304" pitchFamily="18" charset="0"/>
                <a:cs typeface="Times New Roman" panose="02020603050405020304" pitchFamily="18" charset="0"/>
              </a:rPr>
              <a:t>EEE 468 (Jan 2024) _ Group 07</a:t>
            </a:r>
            <a:endParaRPr lang="x-none" dirty="0">
              <a:latin typeface="Times New Roman" panose="02020603050405020304" pitchFamily="18" charset="0"/>
              <a:cs typeface="Times New Roman" panose="02020603050405020304" pitchFamily="18" charset="0"/>
            </a:endParaRPr>
          </a:p>
        </p:txBody>
      </p:sp>
      <p:sp>
        <p:nvSpPr>
          <p:cNvPr id="6" name="Text Box 5"/>
          <p:cNvSpPr txBox="1"/>
          <p:nvPr/>
        </p:nvSpPr>
        <p:spPr>
          <a:xfrm>
            <a:off x="4366260" y="6497320"/>
            <a:ext cx="4323080" cy="645160"/>
          </a:xfrm>
          <a:prstGeom prst="rect">
            <a:avLst/>
          </a:prstGeom>
          <a:noFill/>
        </p:spPr>
        <p:txBody>
          <a:bodyPr wrap="square" rtlCol="0">
            <a:spAutoFit/>
          </a:bodyPr>
          <a:p>
            <a:r>
              <a:rPr lang="en-US" altLang="x-none">
                <a:solidFill>
                  <a:schemeClr val="bg1"/>
                </a:solidFill>
                <a:latin typeface="Times New Roman" panose="02020603050405020304" pitchFamily="18" charset="0"/>
                <a:cs typeface="Times New Roman" panose="02020603050405020304" pitchFamily="18" charset="0"/>
                <a:sym typeface="+mn-ea"/>
              </a:rPr>
              <a:t>16bit Serial in Serial out Register</a:t>
            </a:r>
            <a:endParaRPr lang="x-none" dirty="0">
              <a:solidFill>
                <a:schemeClr val="bg1"/>
              </a:solidFill>
              <a:latin typeface="Times New Roman" panose="02020603050405020304" pitchFamily="18" charset="0"/>
              <a:cs typeface="Times New Roman" panose="02020603050405020304" pitchFamily="18" charset="0"/>
            </a:endParaRPr>
          </a:p>
          <a:p>
            <a:endParaRPr lang="x-none" alt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7.2 Optimizing Input Delay</a:t>
            </a:r>
            <a:endParaRPr lang="en-GB" altLang="en-US"/>
          </a:p>
        </p:txBody>
      </p:sp>
      <p:pic>
        <p:nvPicPr>
          <p:cNvPr id="7" name="Content Placeholder 6"/>
          <p:cNvPicPr>
            <a:picLocks noChangeAspect="1"/>
          </p:cNvPicPr>
          <p:nvPr>
            <p:ph idx="1"/>
          </p:nvPr>
        </p:nvPicPr>
        <p:blipFill>
          <a:blip r:embed="rId1"/>
          <a:stretch>
            <a:fillRect/>
          </a:stretch>
        </p:blipFill>
        <p:spPr>
          <a:xfrm>
            <a:off x="1964690" y="2707640"/>
            <a:ext cx="7834630" cy="2164715"/>
          </a:xfrm>
          <a:prstGeom prst="rect">
            <a:avLst/>
          </a:prstGeom>
        </p:spPr>
      </p:pic>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sp>
        <p:nvSpPr>
          <p:cNvPr id="8" name="Text Box 7"/>
          <p:cNvSpPr txBox="1"/>
          <p:nvPr/>
        </p:nvSpPr>
        <p:spPr>
          <a:xfrm>
            <a:off x="1904365" y="1764030"/>
            <a:ext cx="7894955" cy="64516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sym typeface="+mn-ea"/>
              </a:rPr>
              <a:t>Data extracted from area and power reports for various input delays</a:t>
            </a:r>
            <a:endParaRPr lang="en-US" altLang="en-GB">
              <a:latin typeface="Times New Roman" panose="02020603050405020304" pitchFamily="18" charset="0"/>
              <a:cs typeface="Times New Roman" panose="02020603050405020304" pitchFamily="18" charset="0"/>
            </a:endParaRPr>
          </a:p>
          <a:p>
            <a:endParaRPr lang="en-GB"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Plots</a:t>
            </a:r>
            <a:endParaRPr lang="en-GB" altLang="en-US"/>
          </a:p>
        </p:txBody>
      </p:sp>
      <p:pic>
        <p:nvPicPr>
          <p:cNvPr id="7" name="Content Placeholder 6"/>
          <p:cNvPicPr>
            <a:picLocks noChangeAspect="1"/>
          </p:cNvPicPr>
          <p:nvPr>
            <p:ph idx="1"/>
          </p:nvPr>
        </p:nvPicPr>
        <p:blipFill>
          <a:blip r:embed="rId1"/>
          <a:stretch>
            <a:fillRect/>
          </a:stretch>
        </p:blipFill>
        <p:spPr>
          <a:xfrm>
            <a:off x="1154430" y="1718310"/>
            <a:ext cx="4982845" cy="2860675"/>
          </a:xfrm>
          <a:prstGeom prst="rect">
            <a:avLst/>
          </a:prstGeom>
        </p:spPr>
      </p:pic>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8" name="Picture 7"/>
          <p:cNvPicPr>
            <a:picLocks noChangeAspect="1"/>
          </p:cNvPicPr>
          <p:nvPr/>
        </p:nvPicPr>
        <p:blipFill>
          <a:blip r:embed="rId2"/>
          <a:stretch>
            <a:fillRect/>
          </a:stretch>
        </p:blipFill>
        <p:spPr>
          <a:xfrm>
            <a:off x="6367780" y="1718310"/>
            <a:ext cx="5043170" cy="2870200"/>
          </a:xfrm>
          <a:prstGeom prst="rect">
            <a:avLst/>
          </a:prstGeom>
        </p:spPr>
      </p:pic>
      <p:sp>
        <p:nvSpPr>
          <p:cNvPr id="9" name="Text Box 8"/>
          <p:cNvSpPr txBox="1"/>
          <p:nvPr/>
        </p:nvSpPr>
        <p:spPr>
          <a:xfrm>
            <a:off x="1414145" y="4961890"/>
            <a:ext cx="9855200" cy="64516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sym typeface="+mn-ea"/>
              </a:rPr>
              <a:t>From the plots, we have considered </a:t>
            </a:r>
            <a:r>
              <a:rPr lang="en-US" altLang="en-GB" b="1">
                <a:solidFill>
                  <a:srgbClr val="FF0000"/>
                </a:solidFill>
                <a:latin typeface="Times New Roman" panose="02020603050405020304" pitchFamily="18" charset="0"/>
                <a:cs typeface="Times New Roman" panose="02020603050405020304" pitchFamily="18" charset="0"/>
                <a:sym typeface="+mn-ea"/>
              </a:rPr>
              <a:t>0.5 ns</a:t>
            </a:r>
            <a:r>
              <a:rPr lang="en-US" altLang="en-GB">
                <a:latin typeface="Times New Roman" panose="02020603050405020304" pitchFamily="18" charset="0"/>
                <a:cs typeface="Times New Roman" panose="02020603050405020304" pitchFamily="18" charset="0"/>
                <a:sym typeface="+mn-ea"/>
              </a:rPr>
              <a:t> as our optimum input delay.</a:t>
            </a:r>
            <a:endParaRPr lang="en-US" altLang="en-GB">
              <a:latin typeface="Times New Roman" panose="02020603050405020304" pitchFamily="18" charset="0"/>
              <a:cs typeface="Times New Roman" panose="02020603050405020304" pitchFamily="18" charset="0"/>
            </a:endParaRPr>
          </a:p>
          <a:p>
            <a:endParaRPr lang="en-GB"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7.3 Optimizing Output Delay</a:t>
            </a:r>
            <a:endParaRPr lang="en-GB" altLang="en-US"/>
          </a:p>
        </p:txBody>
      </p:sp>
      <p:sp>
        <p:nvSpPr>
          <p:cNvPr id="3" name="Content Placeholder 2"/>
          <p:cNvSpPr>
            <a:spLocks noGrp="1"/>
          </p:cNvSpPr>
          <p:nvPr>
            <p:ph idx="1"/>
          </p:nvPr>
        </p:nvSpPr>
        <p:spPr/>
        <p:txBody>
          <a:bodyPr/>
          <a:p>
            <a:pPr marL="0" indent="0">
              <a:buNone/>
            </a:pPr>
            <a:r>
              <a:rPr lang="en-US" altLang="en-GB">
                <a:latin typeface="Times New Roman" panose="02020603050405020304" pitchFamily="18" charset="0"/>
                <a:cs typeface="Times New Roman" panose="02020603050405020304" pitchFamily="18" charset="0"/>
                <a:sym typeface="+mn-ea"/>
              </a:rPr>
              <a:t>         Data extracted from area and power reports for various input delays</a:t>
            </a:r>
            <a:endParaRPr lang="en-US" altLang="en-GB">
              <a:latin typeface="Times New Roman" panose="02020603050405020304" pitchFamily="18" charset="0"/>
              <a:cs typeface="Times New Roman" panose="02020603050405020304" pitchFamily="18" charset="0"/>
            </a:endParaRPr>
          </a:p>
          <a:p>
            <a:pPr marL="0" indent="0">
              <a:buNone/>
            </a:pPr>
            <a:endParaRPr lang="en-GB" altLang="en-US">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8" name="Picture 7"/>
          <p:cNvPicPr>
            <a:picLocks noChangeAspect="1"/>
          </p:cNvPicPr>
          <p:nvPr/>
        </p:nvPicPr>
        <p:blipFill>
          <a:blip r:embed="rId1"/>
          <a:stretch>
            <a:fillRect/>
          </a:stretch>
        </p:blipFill>
        <p:spPr>
          <a:xfrm>
            <a:off x="2051050" y="2406015"/>
            <a:ext cx="7865745" cy="21418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Plots</a:t>
            </a:r>
            <a:endParaRPr lang="en-GB" altLang="en-US"/>
          </a:p>
        </p:txBody>
      </p:sp>
      <p:pic>
        <p:nvPicPr>
          <p:cNvPr id="7" name="Content Placeholder 6"/>
          <p:cNvPicPr>
            <a:picLocks noChangeAspect="1"/>
          </p:cNvPicPr>
          <p:nvPr>
            <p:ph idx="1"/>
          </p:nvPr>
        </p:nvPicPr>
        <p:blipFill>
          <a:blip r:embed="rId1"/>
          <a:stretch>
            <a:fillRect/>
          </a:stretch>
        </p:blipFill>
        <p:spPr>
          <a:xfrm>
            <a:off x="1066800" y="1619250"/>
            <a:ext cx="5223510" cy="3011170"/>
          </a:xfrm>
          <a:prstGeom prst="rect">
            <a:avLst/>
          </a:prstGeom>
        </p:spPr>
      </p:pic>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latin typeface="Times New Roman" panose="02020603050405020304" pitchFamily="18" charset="0"/>
              <a:cs typeface="Times New Roman" panose="02020603050405020304" pitchFamily="18" charset="0"/>
            </a:endParaRPr>
          </a:p>
          <a:p>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8" name="Picture 7"/>
          <p:cNvPicPr>
            <a:picLocks noChangeAspect="1"/>
          </p:cNvPicPr>
          <p:nvPr/>
        </p:nvPicPr>
        <p:blipFill>
          <a:blip r:embed="rId2"/>
          <a:stretch>
            <a:fillRect/>
          </a:stretch>
        </p:blipFill>
        <p:spPr>
          <a:xfrm>
            <a:off x="6508115" y="1619250"/>
            <a:ext cx="5180330" cy="3016885"/>
          </a:xfrm>
          <a:prstGeom prst="rect">
            <a:avLst/>
          </a:prstGeom>
        </p:spPr>
      </p:pic>
      <p:sp>
        <p:nvSpPr>
          <p:cNvPr id="9" name="Text Box 8"/>
          <p:cNvSpPr txBox="1"/>
          <p:nvPr/>
        </p:nvSpPr>
        <p:spPr>
          <a:xfrm>
            <a:off x="1087755" y="4975860"/>
            <a:ext cx="10037445" cy="64516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sym typeface="+mn-ea"/>
              </a:rPr>
              <a:t>From the plots, we have considered </a:t>
            </a:r>
            <a:r>
              <a:rPr lang="en-US" altLang="en-GB" b="1">
                <a:solidFill>
                  <a:srgbClr val="FF0000"/>
                </a:solidFill>
                <a:latin typeface="Times New Roman" panose="02020603050405020304" pitchFamily="18" charset="0"/>
                <a:cs typeface="Times New Roman" panose="02020603050405020304" pitchFamily="18" charset="0"/>
                <a:sym typeface="+mn-ea"/>
              </a:rPr>
              <a:t>0.5 ns</a:t>
            </a:r>
            <a:r>
              <a:rPr lang="en-US" altLang="en-GB">
                <a:latin typeface="Times New Roman" panose="02020603050405020304" pitchFamily="18" charset="0"/>
                <a:cs typeface="Times New Roman" panose="02020603050405020304" pitchFamily="18" charset="0"/>
                <a:sym typeface="+mn-ea"/>
              </a:rPr>
              <a:t> as our optimum output delay.</a:t>
            </a:r>
            <a:endParaRPr lang="en-US" altLang="en-GB">
              <a:latin typeface="Times New Roman" panose="02020603050405020304" pitchFamily="18" charset="0"/>
              <a:cs typeface="Times New Roman" panose="02020603050405020304" pitchFamily="18" charset="0"/>
            </a:endParaRPr>
          </a:p>
          <a:p>
            <a:endParaRPr lang="en-GB"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rPr>
              <a:t>8.1 Our Behavioural code (srp.v)</a:t>
            </a:r>
            <a:endParaRPr altLang="en-GB" b="1">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17" name="Picture 17"/>
          <p:cNvPicPr>
            <a:picLocks noChangeAspect="1"/>
          </p:cNvPicPr>
          <p:nvPr/>
        </p:nvPicPr>
        <p:blipFill>
          <a:blip r:embed="rId1"/>
          <a:stretch>
            <a:fillRect/>
          </a:stretch>
        </p:blipFill>
        <p:spPr>
          <a:xfrm>
            <a:off x="2929890" y="1188720"/>
            <a:ext cx="5093335" cy="5283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altLang="en-GB" b="1">
                <a:latin typeface="Times New Roman" panose="02020603050405020304" pitchFamily="18" charset="0"/>
                <a:cs typeface="Times New Roman" panose="02020603050405020304" pitchFamily="18" charset="0"/>
                <a:sym typeface="+mn-ea"/>
              </a:rPr>
              <a:t>8.2 Converting to synthesized Netlist (srp.tcl)</a:t>
            </a:r>
            <a:endParaRPr lang="en-GB" altLang="en-US">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18" name="Picture 18"/>
          <p:cNvPicPr>
            <a:picLocks noChangeAspect="1"/>
          </p:cNvPicPr>
          <p:nvPr/>
        </p:nvPicPr>
        <p:blipFill>
          <a:blip r:embed="rId1"/>
          <a:stretch>
            <a:fillRect/>
          </a:stretch>
        </p:blipFill>
        <p:spPr>
          <a:xfrm>
            <a:off x="1356995" y="1129030"/>
            <a:ext cx="4154170" cy="5185410"/>
          </a:xfrm>
          <a:prstGeom prst="rect">
            <a:avLst/>
          </a:prstGeom>
        </p:spPr>
      </p:pic>
      <p:pic>
        <p:nvPicPr>
          <p:cNvPr id="19" name="Picture 19"/>
          <p:cNvPicPr>
            <a:picLocks noChangeAspect="1"/>
          </p:cNvPicPr>
          <p:nvPr/>
        </p:nvPicPr>
        <p:blipFill>
          <a:blip r:embed="rId2"/>
          <a:stretch>
            <a:fillRect/>
          </a:stretch>
        </p:blipFill>
        <p:spPr>
          <a:xfrm>
            <a:off x="6016625" y="1133475"/>
            <a:ext cx="4083685" cy="52152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altLang="en-GB" b="1">
                <a:latin typeface="Times New Roman" panose="02020603050405020304" pitchFamily="18" charset="0"/>
                <a:cs typeface="Times New Roman" panose="02020603050405020304" pitchFamily="18" charset="0"/>
                <a:sym typeface="+mn-ea"/>
              </a:rPr>
              <a:t>8.3 Synopsys design constraints file (srp.sdc)</a:t>
            </a:r>
            <a:endParaRPr altLang="en-GB" b="1">
              <a:latin typeface="Times New Roman" panose="02020603050405020304" pitchFamily="18" charset="0"/>
              <a:cs typeface="Times New Roman" panose="02020603050405020304" pitchFamily="18" charset="0"/>
              <a:sym typeface="+mn-ea"/>
            </a:endParaRPr>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20" name="Picture 20"/>
          <p:cNvPicPr>
            <a:picLocks noChangeAspect="1"/>
          </p:cNvPicPr>
          <p:nvPr/>
        </p:nvPicPr>
        <p:blipFill>
          <a:blip r:embed="rId1"/>
          <a:stretch>
            <a:fillRect/>
          </a:stretch>
        </p:blipFill>
        <p:spPr>
          <a:xfrm>
            <a:off x="3124200" y="1188720"/>
            <a:ext cx="5467350" cy="52685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altLang="en-GB" b="1">
                <a:latin typeface="Times New Roman" panose="02020603050405020304" pitchFamily="18" charset="0"/>
                <a:cs typeface="Times New Roman" panose="02020603050405020304" pitchFamily="18" charset="0"/>
              </a:rPr>
              <a:t>8.4  Area and Power reports of the optimized design</a:t>
            </a:r>
            <a:endParaRPr altLang="en-GB"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0" indent="0">
              <a:buNone/>
            </a:pPr>
            <a:r>
              <a:rPr lang="en-US" altLang="en-GB"/>
              <a:t>Synthesized Design</a:t>
            </a:r>
            <a:endParaRPr lang="en-US" altLang="en-GB"/>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7" name="Picture 1"/>
          <p:cNvPicPr>
            <a:picLocks noChangeAspect="1"/>
          </p:cNvPicPr>
          <p:nvPr/>
        </p:nvPicPr>
        <p:blipFill>
          <a:blip r:embed="rId1"/>
          <a:stretch>
            <a:fillRect/>
          </a:stretch>
        </p:blipFill>
        <p:spPr>
          <a:xfrm>
            <a:off x="2261235" y="2192655"/>
            <a:ext cx="8262620" cy="2663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en-US" altLang="en-GB"/>
              <a:t>Summary Report</a:t>
            </a:r>
            <a:endParaRPr lang="en-US" altLang="en-GB"/>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8" name="Picture 2"/>
          <p:cNvPicPr>
            <a:picLocks noChangeAspect="1"/>
          </p:cNvPicPr>
          <p:nvPr/>
        </p:nvPicPr>
        <p:blipFill>
          <a:blip r:embed="rId1"/>
          <a:stretch>
            <a:fillRect/>
          </a:stretch>
        </p:blipFill>
        <p:spPr>
          <a:xfrm>
            <a:off x="4338955" y="1033780"/>
            <a:ext cx="5375910" cy="528891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en-US" altLang="en-GB"/>
              <a:t>Area Report</a:t>
            </a:r>
            <a:endParaRPr lang="en-US" altLang="en-GB"/>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9" name="Picture 3"/>
          <p:cNvPicPr>
            <a:picLocks noChangeAspect="1"/>
          </p:cNvPicPr>
          <p:nvPr/>
        </p:nvPicPr>
        <p:blipFill>
          <a:blip r:embed="rId1"/>
          <a:stretch>
            <a:fillRect/>
          </a:stretch>
        </p:blipFill>
        <p:spPr>
          <a:xfrm>
            <a:off x="6579870" y="1882140"/>
            <a:ext cx="5492750" cy="4311015"/>
          </a:xfrm>
          <a:prstGeom prst="rect">
            <a:avLst/>
          </a:prstGeom>
          <a:noFill/>
          <a:ln>
            <a:noFill/>
          </a:ln>
        </p:spPr>
      </p:pic>
      <p:pic>
        <p:nvPicPr>
          <p:cNvPr id="10" name="Picture 4"/>
          <p:cNvPicPr>
            <a:picLocks noChangeAspect="1"/>
          </p:cNvPicPr>
          <p:nvPr/>
        </p:nvPicPr>
        <p:blipFill>
          <a:blip r:embed="rId2"/>
          <a:stretch>
            <a:fillRect/>
          </a:stretch>
        </p:blipFill>
        <p:spPr>
          <a:xfrm>
            <a:off x="121285" y="2418715"/>
            <a:ext cx="6458585" cy="323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1. Introduction</a:t>
            </a:r>
            <a:endParaRPr lang="x-none"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066800" y="1493520"/>
            <a:ext cx="9760225" cy="4541520"/>
          </a:xfrm>
        </p:spPr>
        <p:txBody>
          <a:bodyPr>
            <a:normAutofit lnSpcReduction="10000"/>
          </a:bodyPr>
          <a:lstStyle/>
          <a:p>
            <a:pPr algn="just"/>
            <a:r>
              <a:rPr lang="en-US" b="0" i="0" dirty="0">
                <a:latin typeface="Times New Roman" panose="02020603050405020304" pitchFamily="18" charset="0"/>
                <a:cs typeface="Times New Roman" panose="02020603050405020304" pitchFamily="18" charset="0"/>
              </a:rPr>
              <a:t>A Serial-In Serial-Out shift register is a sequential logic circuit that shifts data in and out one bit at a time in a serial manner. It is made up of a chain of flip-flops connected in series.</a:t>
            </a:r>
            <a:endParaRPr lang="en-US" b="0" i="0" dirty="0">
              <a:latin typeface="Times New Roman" panose="02020603050405020304" pitchFamily="18" charset="0"/>
              <a:cs typeface="Times New Roman" panose="02020603050405020304" pitchFamily="18" charset="0"/>
            </a:endParaRPr>
          </a:p>
          <a:p>
            <a:pPr algn="just"/>
            <a:r>
              <a:rPr lang="en-US" b="0" i="0" dirty="0">
                <a:latin typeface="Times New Roman" panose="02020603050405020304" pitchFamily="18" charset="0"/>
                <a:cs typeface="Times New Roman" panose="02020603050405020304" pitchFamily="18" charset="0"/>
              </a:rPr>
              <a:t>In our project, 16 bit data is taken as input and with every clock pulse, data is shifted serially.</a:t>
            </a:r>
            <a:endParaRPr lang="en-US" b="0" i="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type of shift registers are widely used to store data,signal processing, encryption, frequency divison and so on.</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this project, we have successfully implemented our design using System verilog. Directed Verification and layered verification are also done.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Finally we have synthesized our design using cadence innovus and cadence virtuoso.	</a:t>
            </a:r>
            <a:endParaRPr lang="en-US"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a:xfrm>
            <a:off x="11410950" y="6501638"/>
            <a:ext cx="521970" cy="308530"/>
          </a:xfrm>
        </p:spPr>
        <p:txBody>
          <a:bodyPr/>
          <a:lstStyle/>
          <a:p>
            <a:fld id="{E9C29D53-9981-884B-B5B6-B5743DF81FD1}" type="slidenum">
              <a:rPr lang="x-none" smtClean="0">
                <a:latin typeface="Times New Roman" panose="02020603050405020304" pitchFamily="18" charset="0"/>
                <a:cs typeface="Times New Roman" panose="02020603050405020304" pitchFamily="18" charset="0"/>
              </a:rPr>
            </a:fld>
            <a:endParaRPr lang="x-none">
              <a:latin typeface="Times New Roman" panose="02020603050405020304" pitchFamily="18" charset="0"/>
              <a:cs typeface="Times New Roman" panose="02020603050405020304" pitchFamily="18" charset="0"/>
            </a:endParaRPr>
          </a:p>
        </p:txBody>
      </p:sp>
      <p:sp>
        <p:nvSpPr>
          <p:cNvPr id="9" name="Date Placeholder 4"/>
          <p:cNvSpPr>
            <a:spLocks noGrp="1"/>
          </p:cNvSpPr>
          <p:nvPr>
            <p:ph type="dt" sz="half" idx="10"/>
          </p:nvPr>
        </p:nvSpPr>
        <p:spPr>
          <a:xfrm>
            <a:off x="432486" y="6501637"/>
            <a:ext cx="4825314" cy="375412"/>
          </a:xfrm>
        </p:spPr>
        <p:txBody>
          <a:bodyPr/>
          <a:lstStyle/>
          <a:p>
            <a:r>
              <a:rPr lang="en-US" dirty="0">
                <a:latin typeface="Times New Roman" panose="02020603050405020304" pitchFamily="18" charset="0"/>
                <a:cs typeface="Times New Roman" panose="02020603050405020304" pitchFamily="18" charset="0"/>
                <a:sym typeface="+mn-ea"/>
              </a:rPr>
              <a:t>EEE 468 (Jan 2024) _ Group 07</a:t>
            </a:r>
            <a:endParaRPr lang="x-none" dirty="0">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a:t>
            </a:r>
            <a:endParaRPr lang="x-none" dirty="0">
              <a:latin typeface="Times New Roman" panose="02020603050405020304" pitchFamily="18" charset="0"/>
              <a:cs typeface="Times New Roman" panose="02020603050405020304" pitchFamily="18" charset="0"/>
            </a:endParaRPr>
          </a:p>
        </p:txBody>
      </p:sp>
      <p:sp>
        <p:nvSpPr>
          <p:cNvPr id="11" name="Footer Placeholder 5"/>
          <p:cNvSpPr>
            <a:spLocks noGrp="1"/>
          </p:cNvSpPr>
          <p:nvPr>
            <p:ph type="ftr" sz="quarter" idx="11"/>
          </p:nvPr>
        </p:nvSpPr>
        <p:spPr>
          <a:xfrm>
            <a:off x="6038850" y="6445134"/>
            <a:ext cx="6153150" cy="412866"/>
          </a:xfrm>
        </p:spPr>
        <p:txBody>
          <a:bodyPr/>
          <a:lstStyle/>
          <a:p>
            <a:r>
              <a:rPr lang="en-US" dirty="0">
                <a:latin typeface="Times New Roman" panose="02020603050405020304" pitchFamily="18" charset="0"/>
                <a:cs typeface="Times New Roman" panose="02020603050405020304" pitchFamily="18" charset="0"/>
              </a:rPr>
              <a:t> </a:t>
            </a:r>
            <a:endParaRPr lang="x-none"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4559935" y="6489065"/>
            <a:ext cx="4099560" cy="645160"/>
          </a:xfrm>
          <a:prstGeom prst="rect">
            <a:avLst/>
          </a:prstGeom>
          <a:noFill/>
        </p:spPr>
        <p:txBody>
          <a:bodyPr wrap="square" rtlCol="0">
            <a:spAutoFit/>
          </a:bodyPr>
          <a:p>
            <a:r>
              <a:rPr lang="en-US" altLang="x-none">
                <a:solidFill>
                  <a:schemeClr val="bg1"/>
                </a:solidFill>
                <a:latin typeface="Times New Roman" panose="02020603050405020304" pitchFamily="18" charset="0"/>
                <a:cs typeface="Times New Roman" panose="02020603050405020304" pitchFamily="18" charset="0"/>
                <a:sym typeface="+mn-ea"/>
              </a:rPr>
              <a:t>16bit Serial in Serial out Register</a:t>
            </a:r>
            <a:endParaRPr lang="x-none" dirty="0">
              <a:solidFill>
                <a:schemeClr val="bg1"/>
              </a:solidFill>
              <a:latin typeface="Times New Roman" panose="02020603050405020304" pitchFamily="18" charset="0"/>
              <a:cs typeface="Times New Roman" panose="02020603050405020304" pitchFamily="18" charset="0"/>
            </a:endParaRPr>
          </a:p>
          <a:p>
            <a:endParaRPr lang="x-none" alt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en-US" altLang="en-GB"/>
              <a:t>Detailed Power Report</a:t>
            </a:r>
            <a:endParaRPr lang="en-US" altLang="en-GB"/>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11" name="Picture 5"/>
          <p:cNvPicPr>
            <a:picLocks noChangeAspect="1"/>
          </p:cNvPicPr>
          <p:nvPr/>
        </p:nvPicPr>
        <p:blipFill>
          <a:blip r:embed="rId1"/>
          <a:stretch>
            <a:fillRect/>
          </a:stretch>
        </p:blipFill>
        <p:spPr>
          <a:xfrm>
            <a:off x="2830195" y="2254885"/>
            <a:ext cx="7538720" cy="40779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rPr>
              <a:t>9.1 Physical Design</a:t>
            </a:r>
            <a:endParaRPr altLang="en-GB"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r>
              <a:rPr lang="en-US" altLang="en-GB"/>
              <a:t>Physical Design is done </a:t>
            </a:r>
            <a:endParaRPr lang="en-US" altLang="en-GB"/>
          </a:p>
          <a:p>
            <a:pPr marL="0" indent="0">
              <a:buNone/>
            </a:pPr>
            <a:r>
              <a:rPr lang="en-US" altLang="en-GB"/>
              <a:t>in Cadence Innovus.</a:t>
            </a:r>
            <a:endParaRPr lang="en-US" altLang="en-GB"/>
          </a:p>
          <a:p>
            <a:r>
              <a:rPr lang="en-US" altLang="en-GB"/>
              <a:t>At first, we have imported</a:t>
            </a:r>
            <a:endParaRPr lang="en-US" altLang="en-GB"/>
          </a:p>
          <a:p>
            <a:pPr marL="0" indent="0">
              <a:buNone/>
            </a:pPr>
            <a:r>
              <a:rPr lang="en-US" altLang="en-GB"/>
              <a:t>our synthesized and </a:t>
            </a:r>
            <a:endParaRPr lang="en-US" altLang="en-GB"/>
          </a:p>
          <a:p>
            <a:pPr marL="0" indent="0">
              <a:buNone/>
            </a:pPr>
            <a:r>
              <a:rPr lang="en-US" altLang="en-GB"/>
              <a:t>optimized design in Innovus.</a:t>
            </a:r>
            <a:endParaRPr lang="en-US" altLang="en-GB"/>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7" name="Picture 6"/>
          <p:cNvPicPr>
            <a:picLocks noChangeAspect="1"/>
          </p:cNvPicPr>
          <p:nvPr/>
        </p:nvPicPr>
        <p:blipFill>
          <a:blip r:embed="rId1"/>
          <a:stretch>
            <a:fillRect/>
          </a:stretch>
        </p:blipFill>
        <p:spPr>
          <a:xfrm>
            <a:off x="6239510" y="474345"/>
            <a:ext cx="5693410" cy="59455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9.2 Physical Design(Floorplaning)</a:t>
            </a:r>
            <a:endParaRPr altLang="en-GB"/>
          </a:p>
        </p:txBody>
      </p:sp>
      <p:sp>
        <p:nvSpPr>
          <p:cNvPr id="3" name="Content Placeholder 2"/>
          <p:cNvSpPr>
            <a:spLocks noGrp="1"/>
          </p:cNvSpPr>
          <p:nvPr>
            <p:ph idx="1"/>
          </p:nvPr>
        </p:nvSpPr>
        <p:spPr/>
        <p:txBody>
          <a:bodyPr/>
          <a:p>
            <a:pPr marL="0" indent="0">
              <a:buNone/>
            </a:pPr>
            <a:endParaRPr lang="en-GB" altLang="en-US"/>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25" name="Picture 25"/>
          <p:cNvPicPr>
            <a:picLocks noChangeAspect="1"/>
          </p:cNvPicPr>
          <p:nvPr/>
        </p:nvPicPr>
        <p:blipFill>
          <a:blip r:embed="rId1"/>
          <a:stretch>
            <a:fillRect/>
          </a:stretch>
        </p:blipFill>
        <p:spPr>
          <a:xfrm>
            <a:off x="5836920" y="1188720"/>
            <a:ext cx="5905500" cy="5273040"/>
          </a:xfrm>
          <a:prstGeom prst="rect">
            <a:avLst/>
          </a:prstGeom>
        </p:spPr>
      </p:pic>
      <p:pic>
        <p:nvPicPr>
          <p:cNvPr id="21" name="Picture 21"/>
          <p:cNvPicPr>
            <a:picLocks noChangeAspect="1"/>
          </p:cNvPicPr>
          <p:nvPr/>
        </p:nvPicPr>
        <p:blipFill>
          <a:blip r:embed="rId2"/>
          <a:stretch>
            <a:fillRect/>
          </a:stretch>
        </p:blipFill>
        <p:spPr>
          <a:xfrm>
            <a:off x="996315" y="1188720"/>
            <a:ext cx="4840605" cy="522414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idx="1"/>
          </p:nvPr>
        </p:nvPicPr>
        <p:blipFill>
          <a:blip r:embed="rId1"/>
          <a:stretch>
            <a:fillRect/>
          </a:stretch>
        </p:blipFill>
        <p:spPr>
          <a:xfrm>
            <a:off x="2112645" y="473075"/>
            <a:ext cx="7378065" cy="4514850"/>
          </a:xfrm>
          <a:prstGeom prst="rect">
            <a:avLst/>
          </a:prstGeom>
        </p:spPr>
      </p:pic>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sp>
        <p:nvSpPr>
          <p:cNvPr id="8" name="Text Box 7"/>
          <p:cNvSpPr txBox="1"/>
          <p:nvPr/>
        </p:nvSpPr>
        <p:spPr>
          <a:xfrm>
            <a:off x="892175" y="5276850"/>
            <a:ext cx="10287000" cy="36830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rPr>
              <a:t>We have used </a:t>
            </a:r>
            <a:r>
              <a:rPr lang="en-US" altLang="en-GB" b="1">
                <a:solidFill>
                  <a:srgbClr val="FF0000"/>
                </a:solidFill>
                <a:latin typeface="Times New Roman" panose="02020603050405020304" pitchFamily="18" charset="0"/>
                <a:cs typeface="Times New Roman" panose="02020603050405020304" pitchFamily="18" charset="0"/>
              </a:rPr>
              <a:t>21*18 sq micron</a:t>
            </a:r>
            <a:r>
              <a:rPr lang="en-US" altLang="en-GB">
                <a:latin typeface="Times New Roman" panose="02020603050405020304" pitchFamily="18" charset="0"/>
                <a:cs typeface="Times New Roman" panose="02020603050405020304" pitchFamily="18" charset="0"/>
              </a:rPr>
              <a:t> as our optimum dimension.</a:t>
            </a:r>
            <a:endParaRPr lang="en-US" altLang="en-GB">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9.3 Physical Design(IO ports)</a:t>
            </a:r>
            <a:endParaRPr lang="en-GB" altLang="en-US"/>
          </a:p>
        </p:txBody>
      </p:sp>
      <p:sp>
        <p:nvSpPr>
          <p:cNvPr id="3" name="Content Placeholder 2"/>
          <p:cNvSpPr>
            <a:spLocks noGrp="1"/>
          </p:cNvSpPr>
          <p:nvPr>
            <p:ph idx="1"/>
          </p:nvPr>
        </p:nvSpPr>
        <p:spPr/>
        <p:txBody>
          <a:bodyPr/>
          <a:p>
            <a:pPr marL="0" indent="0">
              <a:buNone/>
            </a:pPr>
            <a:endParaRPr lang="en-GB" altLang="en-US"/>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26" name="Picture 26"/>
          <p:cNvPicPr>
            <a:picLocks noChangeAspect="1"/>
          </p:cNvPicPr>
          <p:nvPr/>
        </p:nvPicPr>
        <p:blipFill>
          <a:blip r:embed="rId1"/>
          <a:stretch>
            <a:fillRect/>
          </a:stretch>
        </p:blipFill>
        <p:spPr>
          <a:xfrm>
            <a:off x="1066800" y="1246505"/>
            <a:ext cx="4722495" cy="5203190"/>
          </a:xfrm>
          <a:prstGeom prst="rect">
            <a:avLst/>
          </a:prstGeom>
        </p:spPr>
      </p:pic>
      <p:pic>
        <p:nvPicPr>
          <p:cNvPr id="27" name="Picture 27"/>
          <p:cNvPicPr>
            <a:picLocks noChangeAspect="1"/>
          </p:cNvPicPr>
          <p:nvPr/>
        </p:nvPicPr>
        <p:blipFill>
          <a:blip r:embed="rId2"/>
          <a:stretch>
            <a:fillRect/>
          </a:stretch>
        </p:blipFill>
        <p:spPr>
          <a:xfrm>
            <a:off x="5789295" y="1289368"/>
            <a:ext cx="5943600" cy="52177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9.4 Physical Design(Adding Stripes)</a:t>
            </a:r>
            <a:endParaRPr lang="en-GB" altLang="en-US"/>
          </a:p>
        </p:txBody>
      </p:sp>
      <p:sp>
        <p:nvSpPr>
          <p:cNvPr id="3" name="Content Placeholder 2"/>
          <p:cNvSpPr>
            <a:spLocks noGrp="1"/>
          </p:cNvSpPr>
          <p:nvPr>
            <p:ph idx="1"/>
          </p:nvPr>
        </p:nvSpPr>
        <p:spPr/>
        <p:txBody>
          <a:bodyPr/>
          <a:p>
            <a:endParaRPr lang="en-GB" altLang="en-US"/>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28" name="Picture 28"/>
          <p:cNvPicPr>
            <a:picLocks noChangeAspect="1"/>
          </p:cNvPicPr>
          <p:nvPr/>
        </p:nvPicPr>
        <p:blipFill>
          <a:blip r:embed="rId1"/>
          <a:stretch>
            <a:fillRect/>
          </a:stretch>
        </p:blipFill>
        <p:spPr>
          <a:xfrm>
            <a:off x="1167765" y="1268095"/>
            <a:ext cx="4398645" cy="5154295"/>
          </a:xfrm>
          <a:prstGeom prst="rect">
            <a:avLst/>
          </a:prstGeom>
        </p:spPr>
      </p:pic>
      <p:pic>
        <p:nvPicPr>
          <p:cNvPr id="29" name="Picture 29"/>
          <p:cNvPicPr>
            <a:picLocks noChangeAspect="1"/>
          </p:cNvPicPr>
          <p:nvPr/>
        </p:nvPicPr>
        <p:blipFill>
          <a:blip r:embed="rId2"/>
          <a:stretch>
            <a:fillRect/>
          </a:stretch>
        </p:blipFill>
        <p:spPr>
          <a:xfrm>
            <a:off x="5566410" y="1188720"/>
            <a:ext cx="5889625" cy="5221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9.5 Physical Design(Routing)</a:t>
            </a:r>
            <a:endParaRPr lang="en-GB" altLang="en-US"/>
          </a:p>
        </p:txBody>
      </p:sp>
      <p:sp>
        <p:nvSpPr>
          <p:cNvPr id="3" name="Content Placeholder 2"/>
          <p:cNvSpPr>
            <a:spLocks noGrp="1"/>
          </p:cNvSpPr>
          <p:nvPr>
            <p:ph idx="1"/>
          </p:nvPr>
        </p:nvSpPr>
        <p:spPr/>
        <p:txBody>
          <a:bodyPr/>
          <a:p>
            <a:pPr marL="0" indent="0">
              <a:buNone/>
            </a:pPr>
            <a:endParaRPr lang="en-GB" altLang="en-US"/>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30" name="Picture 30"/>
          <p:cNvPicPr>
            <a:picLocks noChangeAspect="1"/>
          </p:cNvPicPr>
          <p:nvPr/>
        </p:nvPicPr>
        <p:blipFill>
          <a:blip r:embed="rId1"/>
          <a:stretch>
            <a:fillRect/>
          </a:stretch>
        </p:blipFill>
        <p:spPr>
          <a:xfrm>
            <a:off x="0" y="1423670"/>
            <a:ext cx="6121400" cy="4625975"/>
          </a:xfrm>
          <a:prstGeom prst="rect">
            <a:avLst/>
          </a:prstGeom>
        </p:spPr>
      </p:pic>
      <p:pic>
        <p:nvPicPr>
          <p:cNvPr id="31" name="Picture 31"/>
          <p:cNvPicPr>
            <a:picLocks noChangeAspect="1"/>
          </p:cNvPicPr>
          <p:nvPr/>
        </p:nvPicPr>
        <p:blipFill>
          <a:blip r:embed="rId2"/>
          <a:stretch>
            <a:fillRect/>
          </a:stretch>
        </p:blipFill>
        <p:spPr>
          <a:xfrm>
            <a:off x="6121400" y="1188403"/>
            <a:ext cx="5943600" cy="52914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9.6 Physical Design(Placement)</a:t>
            </a:r>
            <a:endParaRPr lang="en-GB" altLang="en-US"/>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32" name="Picture 32"/>
          <p:cNvPicPr>
            <a:picLocks noChangeAspect="1"/>
          </p:cNvPicPr>
          <p:nvPr/>
        </p:nvPicPr>
        <p:blipFill>
          <a:blip r:embed="rId1"/>
          <a:stretch>
            <a:fillRect/>
          </a:stretch>
        </p:blipFill>
        <p:spPr>
          <a:xfrm>
            <a:off x="2743835" y="1188720"/>
            <a:ext cx="5943600" cy="52590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9.7 Physical Design(CTS)</a:t>
            </a:r>
            <a:endParaRPr lang="en-GB" altLang="en-US"/>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33" name="Picture 33"/>
          <p:cNvPicPr>
            <a:picLocks noChangeAspect="1"/>
          </p:cNvPicPr>
          <p:nvPr/>
        </p:nvPicPr>
        <p:blipFill>
          <a:blip r:embed="rId1"/>
          <a:stretch>
            <a:fillRect/>
          </a:stretch>
        </p:blipFill>
        <p:spPr>
          <a:xfrm>
            <a:off x="579755" y="1188720"/>
            <a:ext cx="5943600" cy="5255260"/>
          </a:xfrm>
          <a:prstGeom prst="rect">
            <a:avLst/>
          </a:prstGeom>
        </p:spPr>
      </p:pic>
      <p:pic>
        <p:nvPicPr>
          <p:cNvPr id="34" name="Picture 34"/>
          <p:cNvPicPr>
            <a:picLocks noChangeAspect="1"/>
          </p:cNvPicPr>
          <p:nvPr/>
        </p:nvPicPr>
        <p:blipFill>
          <a:blip r:embed="rId2"/>
          <a:stretch>
            <a:fillRect/>
          </a:stretch>
        </p:blipFill>
        <p:spPr>
          <a:xfrm>
            <a:off x="6552248" y="1656715"/>
            <a:ext cx="5639435" cy="1581150"/>
          </a:xfrm>
          <a:prstGeom prst="rect">
            <a:avLst/>
          </a:prstGeom>
        </p:spPr>
      </p:pic>
      <p:sp>
        <p:nvSpPr>
          <p:cNvPr id="7" name="Text Box 6"/>
          <p:cNvSpPr txBox="1"/>
          <p:nvPr/>
        </p:nvSpPr>
        <p:spPr>
          <a:xfrm>
            <a:off x="7914005" y="3872865"/>
            <a:ext cx="3211195" cy="36830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rPr>
              <a:t>Timing Report</a:t>
            </a:r>
            <a:endParaRPr lang="en-US" altLang="en-GB">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9.8 Physical Design(Nano-routing)</a:t>
            </a:r>
            <a:endParaRPr lang="en-GB" altLang="en-US"/>
          </a:p>
        </p:txBody>
      </p:sp>
      <p:sp>
        <p:nvSpPr>
          <p:cNvPr id="3" name="Content Placeholder 2"/>
          <p:cNvSpPr>
            <a:spLocks noGrp="1"/>
          </p:cNvSpPr>
          <p:nvPr>
            <p:ph idx="1"/>
          </p:nvPr>
        </p:nvSpPr>
        <p:spPr/>
        <p:txBody>
          <a:bodyPr/>
          <a:p>
            <a:pPr marL="0" indent="0">
              <a:buNone/>
            </a:pPr>
            <a:endParaRPr lang="en-GB" altLang="en-US"/>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35" name="Picture 35"/>
          <p:cNvPicPr>
            <a:picLocks noChangeAspect="1"/>
          </p:cNvPicPr>
          <p:nvPr/>
        </p:nvPicPr>
        <p:blipFill>
          <a:blip r:embed="rId1"/>
          <a:stretch>
            <a:fillRect/>
          </a:stretch>
        </p:blipFill>
        <p:spPr>
          <a:xfrm>
            <a:off x="543560" y="1144905"/>
            <a:ext cx="4874895" cy="5362575"/>
          </a:xfrm>
          <a:prstGeom prst="rect">
            <a:avLst/>
          </a:prstGeom>
        </p:spPr>
      </p:pic>
      <p:pic>
        <p:nvPicPr>
          <p:cNvPr id="36" name="Picture 36"/>
          <p:cNvPicPr>
            <a:picLocks noChangeAspect="1"/>
          </p:cNvPicPr>
          <p:nvPr/>
        </p:nvPicPr>
        <p:blipFill>
          <a:blip r:embed="rId2"/>
          <a:stretch>
            <a:fillRect/>
          </a:stretch>
        </p:blipFill>
        <p:spPr>
          <a:xfrm>
            <a:off x="5418455" y="1188720"/>
            <a:ext cx="5943600" cy="52654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 Design Specifications</a:t>
            </a:r>
            <a:endParaRPr lang="x-none"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216025" y="1507490"/>
            <a:ext cx="9760225" cy="4541520"/>
          </a:xfrm>
        </p:spPr>
        <p:txBody>
          <a:bodyPr/>
          <a:lstStyle/>
          <a:p>
            <a:pPr algn="just"/>
            <a:r>
              <a:rPr lang="en-US" dirty="0">
                <a:latin typeface="Times New Roman" panose="02020603050405020304" pitchFamily="18" charset="0"/>
                <a:cs typeface="Times New Roman" panose="02020603050405020304" pitchFamily="18" charset="0"/>
              </a:rPr>
              <a:t>16 bits are allocated for parallel load, A(15:0)</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1 bit serial input, Din.</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1bit serial output, Dout.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Clock is used to shift the data in a synchronized way.</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will perform left shift operation when ‘left’ is HIGH otherwise right shifting will take place.</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will load the data if ‘load’ is HIGH otherwise shifting operation will be continued.	</a:t>
            </a:r>
            <a:endParaRPr lang="en-US"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a:xfrm>
            <a:off x="11410950" y="6501638"/>
            <a:ext cx="521970" cy="308530"/>
          </a:xfrm>
        </p:spPr>
        <p:txBody>
          <a:bodyPr/>
          <a:lstStyle/>
          <a:p>
            <a:fld id="{E9C29D53-9981-884B-B5B6-B5743DF81FD1}" type="slidenum">
              <a:rPr lang="x-none" smtClean="0">
                <a:latin typeface="Times New Roman" panose="02020603050405020304" pitchFamily="18" charset="0"/>
                <a:cs typeface="Times New Roman" panose="02020603050405020304" pitchFamily="18" charset="0"/>
              </a:rPr>
            </a:fld>
            <a:endParaRPr lang="x-none">
              <a:latin typeface="Times New Roman" panose="02020603050405020304" pitchFamily="18" charset="0"/>
              <a:cs typeface="Times New Roman" panose="02020603050405020304" pitchFamily="18" charset="0"/>
            </a:endParaRPr>
          </a:p>
        </p:txBody>
      </p:sp>
      <p:sp>
        <p:nvSpPr>
          <p:cNvPr id="9" name="Date Placeholder 4"/>
          <p:cNvSpPr>
            <a:spLocks noGrp="1"/>
          </p:cNvSpPr>
          <p:nvPr>
            <p:ph type="dt" sz="half" idx="10"/>
          </p:nvPr>
        </p:nvSpPr>
        <p:spPr>
          <a:xfrm>
            <a:off x="432486" y="6501637"/>
            <a:ext cx="4825314" cy="375412"/>
          </a:xfrm>
        </p:spPr>
        <p:txBody>
          <a:bodyPr/>
          <a:lstStyle/>
          <a:p>
            <a:r>
              <a:rPr lang="en-US" dirty="0">
                <a:latin typeface="Times New Roman" panose="02020603050405020304" pitchFamily="18" charset="0"/>
                <a:cs typeface="Times New Roman" panose="02020603050405020304" pitchFamily="18" charset="0"/>
                <a:sym typeface="+mn-ea"/>
              </a:rPr>
              <a:t>EEE 468 (Jan 2024) _ Group 07</a:t>
            </a:r>
            <a:endParaRPr lang="x-none" dirty="0">
              <a:latin typeface="Times New Roman" panose="02020603050405020304" pitchFamily="18" charset="0"/>
              <a:cs typeface="Times New Roman" panose="02020603050405020304" pitchFamily="18" charset="0"/>
            </a:endParaRPr>
          </a:p>
        </p:txBody>
      </p:sp>
      <p:sp>
        <p:nvSpPr>
          <p:cNvPr id="11" name="Footer Placeholder 5"/>
          <p:cNvSpPr>
            <a:spLocks noGrp="1"/>
          </p:cNvSpPr>
          <p:nvPr>
            <p:ph type="ftr" sz="quarter" idx="11"/>
          </p:nvPr>
        </p:nvSpPr>
        <p:spPr>
          <a:xfrm>
            <a:off x="6038850" y="6445134"/>
            <a:ext cx="6153150" cy="412866"/>
          </a:xfrm>
        </p:spPr>
        <p:txBody>
          <a:bodyPr/>
          <a:lstStyle/>
          <a:p>
            <a:r>
              <a:rPr lang="en-US" dirty="0">
                <a:latin typeface="Times New Roman" panose="02020603050405020304" pitchFamily="18" charset="0"/>
                <a:cs typeface="Times New Roman" panose="02020603050405020304" pitchFamily="18" charset="0"/>
              </a:rPr>
              <a:t>   </a:t>
            </a:r>
            <a:endParaRPr lang="x-none"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4619625" y="6489065"/>
            <a:ext cx="4665980" cy="645160"/>
          </a:xfrm>
          <a:prstGeom prst="rect">
            <a:avLst/>
          </a:prstGeom>
          <a:noFill/>
        </p:spPr>
        <p:txBody>
          <a:bodyPr wrap="square" rtlCol="0">
            <a:spAutoFit/>
          </a:bodyPr>
          <a:p>
            <a:r>
              <a:rPr lang="en-US" altLang="x-none">
                <a:solidFill>
                  <a:schemeClr val="bg1"/>
                </a:solidFill>
                <a:latin typeface="Times New Roman" panose="02020603050405020304" pitchFamily="18" charset="0"/>
                <a:cs typeface="Times New Roman" panose="02020603050405020304" pitchFamily="18" charset="0"/>
                <a:sym typeface="+mn-ea"/>
              </a:rPr>
              <a:t>16bit Serial in Serial out Register</a:t>
            </a:r>
            <a:endParaRPr lang="x-none" dirty="0"/>
          </a:p>
          <a:p>
            <a:endParaRPr lang="en-GB"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52500" y="341604"/>
            <a:ext cx="10058400" cy="729006"/>
          </a:xfrm>
        </p:spPr>
        <p:txBody>
          <a:bodyPr>
            <a:normAutofit fontScale="90000"/>
          </a:bodyPr>
          <a:p>
            <a:r>
              <a:rPr altLang="en-GB" b="1">
                <a:latin typeface="Times New Roman" panose="02020603050405020304" pitchFamily="18" charset="0"/>
                <a:cs typeface="Times New Roman" panose="02020603050405020304" pitchFamily="18" charset="0"/>
                <a:sym typeface="+mn-ea"/>
              </a:rPr>
              <a:t>9.9 Physical Design(Post-Route timing and SI Optimization )</a:t>
            </a:r>
            <a:endParaRPr lang="en-GB" altLang="en-US"/>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18" name="Picture 18"/>
          <p:cNvPicPr>
            <a:picLocks noChangeAspect="1"/>
          </p:cNvPicPr>
          <p:nvPr/>
        </p:nvPicPr>
        <p:blipFill>
          <a:blip r:embed="rId1"/>
          <a:stretch>
            <a:fillRect/>
          </a:stretch>
        </p:blipFill>
        <p:spPr>
          <a:xfrm>
            <a:off x="2892425" y="1377315"/>
            <a:ext cx="6178550" cy="50685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altLang="en-GB" b="1">
                <a:latin typeface="Times New Roman" panose="02020603050405020304" pitchFamily="18" charset="0"/>
                <a:cs typeface="Times New Roman" panose="02020603050405020304" pitchFamily="18" charset="0"/>
                <a:sym typeface="+mn-ea"/>
              </a:rPr>
              <a:t>9.10 Physical Design(filler cell and metal filling)</a:t>
            </a:r>
            <a:endParaRPr lang="en-GB" altLang="en-US"/>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latin typeface="Times New Roman" panose="02020603050405020304" pitchFamily="18" charset="0"/>
              <a:cs typeface="Times New Roman" panose="02020603050405020304" pitchFamily="18" charset="0"/>
            </a:endParaRPr>
          </a:p>
          <a:p>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41" name="Picture 41"/>
          <p:cNvPicPr>
            <a:picLocks noChangeAspect="1"/>
          </p:cNvPicPr>
          <p:nvPr/>
        </p:nvPicPr>
        <p:blipFill>
          <a:blip r:embed="rId1"/>
          <a:stretch>
            <a:fillRect/>
          </a:stretch>
        </p:blipFill>
        <p:spPr>
          <a:xfrm>
            <a:off x="329565" y="2326323"/>
            <a:ext cx="5943600" cy="1741805"/>
          </a:xfrm>
          <a:prstGeom prst="rect">
            <a:avLst/>
          </a:prstGeom>
        </p:spPr>
      </p:pic>
      <p:pic>
        <p:nvPicPr>
          <p:cNvPr id="42" name="Picture 42"/>
          <p:cNvPicPr>
            <a:picLocks noChangeAspect="1"/>
          </p:cNvPicPr>
          <p:nvPr/>
        </p:nvPicPr>
        <p:blipFill>
          <a:blip r:embed="rId2"/>
          <a:stretch>
            <a:fillRect/>
          </a:stretch>
        </p:blipFill>
        <p:spPr>
          <a:xfrm>
            <a:off x="6456680" y="1188720"/>
            <a:ext cx="5476240" cy="44577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2" name="Picture 20"/>
          <p:cNvPicPr>
            <a:picLocks noChangeAspect="1"/>
          </p:cNvPicPr>
          <p:nvPr/>
        </p:nvPicPr>
        <p:blipFill>
          <a:blip r:embed="rId1"/>
          <a:stretch>
            <a:fillRect/>
          </a:stretch>
        </p:blipFill>
        <p:spPr>
          <a:xfrm>
            <a:off x="1946275" y="0"/>
            <a:ext cx="7226935" cy="63747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altLang="en-GB" b="1">
                <a:latin typeface="Times New Roman" panose="02020603050405020304" pitchFamily="18" charset="0"/>
                <a:cs typeface="Times New Roman" panose="02020603050405020304" pitchFamily="18" charset="0"/>
                <a:sym typeface="+mn-ea"/>
              </a:rPr>
              <a:t>9.11 Physical Design(exporting data)</a:t>
            </a:r>
            <a:endParaRPr lang="en-GB" altLang="en-US"/>
          </a:p>
        </p:txBody>
      </p:sp>
      <p:sp>
        <p:nvSpPr>
          <p:cNvPr id="3" name="Content Placeholder 2"/>
          <p:cNvSpPr>
            <a:spLocks noGrp="1"/>
          </p:cNvSpPr>
          <p:nvPr>
            <p:ph idx="1"/>
          </p:nvPr>
        </p:nvSpPr>
        <p:spPr/>
        <p:txBody>
          <a:bodyPr/>
          <a:p>
            <a:r>
              <a:rPr lang="en-US" altLang="en-GB"/>
              <a:t>creating srp.merged file and fixing the file destination</a:t>
            </a:r>
            <a:endParaRPr lang="en-US" altLang="en-GB"/>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45" name="Picture 45"/>
          <p:cNvPicPr>
            <a:picLocks noChangeAspect="1"/>
          </p:cNvPicPr>
          <p:nvPr/>
        </p:nvPicPr>
        <p:blipFill>
          <a:blip r:embed="rId1"/>
          <a:stretch>
            <a:fillRect/>
          </a:stretch>
        </p:blipFill>
        <p:spPr>
          <a:xfrm>
            <a:off x="-5715" y="2220595"/>
            <a:ext cx="12197715" cy="25349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sym typeface="+mn-ea"/>
              </a:rPr>
              <a:t>9.12 Physical Design(DRC results)</a:t>
            </a:r>
            <a:endParaRPr lang="en-GB" altLang="en-US"/>
          </a:p>
        </p:txBody>
      </p:sp>
      <p:sp>
        <p:nvSpPr>
          <p:cNvPr id="3" name="Content Placeholder 2"/>
          <p:cNvSpPr>
            <a:spLocks noGrp="1"/>
          </p:cNvSpPr>
          <p:nvPr>
            <p:ph idx="1"/>
          </p:nvPr>
        </p:nvSpPr>
        <p:spPr/>
        <p:txBody>
          <a:bodyPr/>
          <a:p>
            <a:r>
              <a:rPr lang="en-US" altLang="en-GB"/>
              <a:t>To check the DRC results, we will use Cadence Virtuoso.</a:t>
            </a:r>
            <a:endParaRPr lang="en-US" altLang="en-GB"/>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46" name="Picture 46"/>
          <p:cNvPicPr>
            <a:picLocks noChangeAspect="1"/>
          </p:cNvPicPr>
          <p:nvPr/>
        </p:nvPicPr>
        <p:blipFill>
          <a:blip r:embed="rId1"/>
          <a:stretch>
            <a:fillRect/>
          </a:stretch>
        </p:blipFill>
        <p:spPr>
          <a:xfrm>
            <a:off x="1610360" y="1916430"/>
            <a:ext cx="4181475" cy="4290695"/>
          </a:xfrm>
          <a:prstGeom prst="rect">
            <a:avLst/>
          </a:prstGeom>
        </p:spPr>
      </p:pic>
      <p:pic>
        <p:nvPicPr>
          <p:cNvPr id="47" name="Picture 47"/>
          <p:cNvPicPr>
            <a:picLocks noChangeAspect="1"/>
          </p:cNvPicPr>
          <p:nvPr/>
        </p:nvPicPr>
        <p:blipFill>
          <a:blip r:embed="rId2"/>
          <a:stretch>
            <a:fillRect/>
          </a:stretch>
        </p:blipFill>
        <p:spPr>
          <a:xfrm>
            <a:off x="6186170" y="1916430"/>
            <a:ext cx="5577205" cy="42906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sp>
        <p:nvSpPr>
          <p:cNvPr id="3" name="Content Placeholder 2"/>
          <p:cNvSpPr>
            <a:spLocks noGrp="1"/>
          </p:cNvSpPr>
          <p:nvPr>
            <p:ph idx="1"/>
          </p:nvPr>
        </p:nvSpPr>
        <p:spPr/>
        <p:txBody>
          <a:bodyPr/>
          <a:p>
            <a:endParaRPr lang="en-GB" altLang="en-US"/>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48" name="Picture 48"/>
          <p:cNvPicPr>
            <a:picLocks noChangeAspect="1"/>
          </p:cNvPicPr>
          <p:nvPr/>
        </p:nvPicPr>
        <p:blipFill>
          <a:blip r:embed="rId1"/>
          <a:stretch>
            <a:fillRect/>
          </a:stretch>
        </p:blipFill>
        <p:spPr>
          <a:xfrm>
            <a:off x="201295" y="354330"/>
            <a:ext cx="5943600" cy="4748530"/>
          </a:xfrm>
          <a:prstGeom prst="rect">
            <a:avLst/>
          </a:prstGeom>
        </p:spPr>
      </p:pic>
      <p:pic>
        <p:nvPicPr>
          <p:cNvPr id="51" name="Picture 51"/>
          <p:cNvPicPr>
            <a:picLocks noChangeAspect="1"/>
          </p:cNvPicPr>
          <p:nvPr/>
        </p:nvPicPr>
        <p:blipFill>
          <a:blip r:embed="rId2"/>
          <a:stretch>
            <a:fillRect/>
          </a:stretch>
        </p:blipFill>
        <p:spPr>
          <a:xfrm>
            <a:off x="6144895" y="401638"/>
            <a:ext cx="5943600" cy="4700905"/>
          </a:xfrm>
          <a:prstGeom prst="rect">
            <a:avLst/>
          </a:prstGeom>
        </p:spPr>
      </p:pic>
      <p:sp>
        <p:nvSpPr>
          <p:cNvPr id="7" name="Text Box 6"/>
          <p:cNvSpPr txBox="1"/>
          <p:nvPr/>
        </p:nvSpPr>
        <p:spPr>
          <a:xfrm>
            <a:off x="353060" y="5233670"/>
            <a:ext cx="11057890" cy="64516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rPr>
              <a:t>We have edited the dislay option to get the first figure. Then we removed labels by unticking them to get second diagram.</a:t>
            </a:r>
            <a:endParaRPr lang="en-US" altLang="en-GB">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pic>
        <p:nvPicPr>
          <p:cNvPr id="17" name="Picture 17"/>
          <p:cNvPicPr>
            <a:picLocks noChangeAspect="1"/>
          </p:cNvPicPr>
          <p:nvPr/>
        </p:nvPicPr>
        <p:blipFill>
          <a:blip r:embed="rId1"/>
          <a:srcRect l="2975" t="35351" r="9789"/>
          <a:stretch>
            <a:fillRect/>
          </a:stretch>
        </p:blipFill>
        <p:spPr>
          <a:xfrm>
            <a:off x="2696210" y="0"/>
            <a:ext cx="7632700" cy="645033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ltLang="en-GB" b="1">
                <a:latin typeface="Times New Roman" panose="02020603050405020304" pitchFamily="18" charset="0"/>
                <a:cs typeface="Times New Roman" panose="02020603050405020304" pitchFamily="18" charset="0"/>
              </a:rPr>
              <a:t>10  Conclusion</a:t>
            </a:r>
            <a:endParaRPr altLang="en-GB"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0" indent="0">
              <a:buNone/>
            </a:pPr>
            <a:r>
              <a:rPr lang="en-US" altLang="en-GB"/>
              <a:t>In this project, we could successfully implement our design.Directed verification was helpful to verify for a few sets of inputs. But layered verification checks for all the inputs. In layered verification, we have divided the testbench into several classes for better understanding. Once the verification was done, we implemented our RTL design and optimize the design. After that, we synthesized our project and generated netlists along with power and area reports. Finally we completed the physical design following various steps.</a:t>
            </a:r>
            <a:endParaRPr lang="en-US" altLang="en-GB"/>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latin typeface="Times New Roman" panose="02020603050405020304" pitchFamily="18" charset="0"/>
              <a:cs typeface="Times New Roman" panose="02020603050405020304" pitchFamily="18" charset="0"/>
            </a:endParaRPr>
          </a:p>
          <a:p>
            <a:endParaRPr lang="x-none" dirty="0"/>
          </a:p>
        </p:txBody>
      </p:sp>
      <p:sp>
        <p:nvSpPr>
          <p:cNvPr id="5" name="Footer Placeholder 4"/>
          <p:cNvSpPr>
            <a:spLocks noGrp="1"/>
          </p:cNvSpPr>
          <p:nvPr>
            <p:ph type="ftr" sz="quarter" idx="11"/>
          </p:nvPr>
        </p:nvSpPr>
        <p:spPr/>
        <p:txBody>
          <a:bodyPr/>
          <a:p>
            <a:pPr algn="ctr"/>
            <a:r>
              <a:rPr lang="en-US" altLang="x-none"/>
              <a:t>16bit Serial in Serial out Register</a:t>
            </a:r>
            <a:endParaRPr lang="en-US" alt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0" indent="0" algn="ctr">
              <a:buNone/>
            </a:pPr>
            <a:endParaRPr lang="en-US" altLang="en-GB" sz="8000" b="1">
              <a:latin typeface="Times New Roman" panose="02020603050405020304" pitchFamily="18" charset="0"/>
              <a:cs typeface="Times New Roman" panose="02020603050405020304" pitchFamily="18" charset="0"/>
            </a:endParaRPr>
          </a:p>
          <a:p>
            <a:pPr marL="0" indent="0" algn="ctr">
              <a:buNone/>
            </a:pPr>
            <a:r>
              <a:rPr lang="en-US" altLang="en-GB" sz="8000" b="1">
                <a:latin typeface="Times New Roman" panose="02020603050405020304" pitchFamily="18" charset="0"/>
                <a:cs typeface="Times New Roman" panose="02020603050405020304" pitchFamily="18" charset="0"/>
              </a:rPr>
              <a:t>THANK YOU</a:t>
            </a:r>
            <a:endParaRPr lang="en-US" altLang="en-GB" sz="8000" b="1">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p>
            <a:fld id="{E9C29D53-9981-884B-B5B6-B5743DF81FD1}" type="slidenum">
              <a:rPr lang="x-none" smtClean="0"/>
            </a:fld>
            <a:endParaRPr lang="x-non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3. Block Diagrams</a:t>
            </a:r>
            <a:endParaRPr lang="en-US"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lstStyle/>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lstStyle/>
          <a:p>
            <a:fld id="{E9C29D53-9981-884B-B5B6-B5743DF81FD1}" type="slidenum">
              <a:rPr lang="x-none" smtClean="0"/>
            </a:fld>
            <a:endParaRPr lang="x-none" dirty="0"/>
          </a:p>
        </p:txBody>
      </p:sp>
      <p:pic>
        <p:nvPicPr>
          <p:cNvPr id="8" name="Picture 1"/>
          <p:cNvPicPr>
            <a:picLocks noChangeAspect="1"/>
          </p:cNvPicPr>
          <p:nvPr/>
        </p:nvPicPr>
        <p:blipFill>
          <a:blip r:embed="rId1"/>
          <a:stretch>
            <a:fillRect/>
          </a:stretch>
        </p:blipFill>
        <p:spPr>
          <a:xfrm>
            <a:off x="706120" y="1493520"/>
            <a:ext cx="5599430" cy="3497580"/>
          </a:xfrm>
          <a:prstGeom prst="rect">
            <a:avLst/>
          </a:prstGeom>
          <a:noFill/>
          <a:ln>
            <a:noFill/>
          </a:ln>
        </p:spPr>
      </p:pic>
      <p:pic>
        <p:nvPicPr>
          <p:cNvPr id="10" name="Picture 10" descr="Screenshot 2024-12-14 190927"/>
          <p:cNvPicPr>
            <a:picLocks noChangeAspect="1"/>
          </p:cNvPicPr>
          <p:nvPr/>
        </p:nvPicPr>
        <p:blipFill>
          <a:blip r:embed="rId2"/>
          <a:stretch>
            <a:fillRect/>
          </a:stretch>
        </p:blipFill>
        <p:spPr>
          <a:xfrm>
            <a:off x="7030720" y="1493520"/>
            <a:ext cx="4902200" cy="34969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5862" y="459714"/>
            <a:ext cx="10449338" cy="729006"/>
          </a:xfrm>
        </p:spPr>
        <p:txBody>
          <a:bodyPr/>
          <a:lstStyle/>
          <a:p>
            <a:r>
              <a:rPr lang="en-US" b="1" dirty="0">
                <a:latin typeface="Times New Roman" panose="02020603050405020304" pitchFamily="18" charset="0"/>
                <a:cs typeface="Times New Roman" panose="02020603050405020304" pitchFamily="18" charset="0"/>
              </a:rPr>
              <a:t>4. Verilog code</a:t>
            </a:r>
            <a:endParaRPr lang="x-none"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675640" y="1188720"/>
            <a:ext cx="5013960" cy="4846320"/>
          </a:xfrm>
        </p:spPr>
        <p:txBody>
          <a:bodyPr/>
          <a:lstStyle/>
          <a:p>
            <a:pPr marL="0" indent="0" algn="just">
              <a:buNone/>
            </a:pP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a:xfrm>
            <a:off x="11410950" y="6501638"/>
            <a:ext cx="521970" cy="308530"/>
          </a:xfrm>
        </p:spPr>
        <p:txBody>
          <a:bodyPr/>
          <a:lstStyle/>
          <a:p>
            <a:fld id="{E9C29D53-9981-884B-B5B6-B5743DF81FD1}" type="slidenum">
              <a:rPr lang="x-none" smtClean="0">
                <a:latin typeface="Times New Roman" panose="02020603050405020304" pitchFamily="18" charset="0"/>
                <a:cs typeface="Times New Roman" panose="02020603050405020304" pitchFamily="18" charset="0"/>
              </a:rPr>
            </a:fld>
            <a:endParaRPr lang="x-none">
              <a:latin typeface="Times New Roman" panose="02020603050405020304" pitchFamily="18" charset="0"/>
              <a:cs typeface="Times New Roman" panose="02020603050405020304" pitchFamily="18" charset="0"/>
            </a:endParaRPr>
          </a:p>
        </p:txBody>
      </p:sp>
      <p:sp>
        <p:nvSpPr>
          <p:cNvPr id="9" name="Date Placeholder 4"/>
          <p:cNvSpPr>
            <a:spLocks noGrp="1"/>
          </p:cNvSpPr>
          <p:nvPr>
            <p:ph type="dt" sz="half" idx="10"/>
          </p:nvPr>
        </p:nvSpPr>
        <p:spPr>
          <a:xfrm>
            <a:off x="432486" y="6501637"/>
            <a:ext cx="4825314" cy="375412"/>
          </a:xfrm>
        </p:spPr>
        <p:txBody>
          <a:bodyPr/>
          <a:lstStyle/>
          <a:p>
            <a:r>
              <a:rPr lang="en-US" dirty="0">
                <a:latin typeface="Times New Roman" panose="02020603050405020304" pitchFamily="18" charset="0"/>
                <a:cs typeface="Times New Roman" panose="02020603050405020304" pitchFamily="18" charset="0"/>
                <a:sym typeface="+mn-ea"/>
              </a:rPr>
              <a:t>EEE 468 (Jan 2024) _ Group 07</a:t>
            </a:r>
            <a:endParaRPr lang="x-none" dirty="0">
              <a:latin typeface="Times New Roman" panose="02020603050405020304" pitchFamily="18" charset="0"/>
              <a:cs typeface="Times New Roman" panose="02020603050405020304" pitchFamily="18" charset="0"/>
            </a:endParaRPr>
          </a:p>
        </p:txBody>
      </p:sp>
      <p:sp>
        <p:nvSpPr>
          <p:cNvPr id="11" name="Footer Placeholder 5"/>
          <p:cNvSpPr>
            <a:spLocks noGrp="1"/>
          </p:cNvSpPr>
          <p:nvPr>
            <p:ph type="ftr" sz="quarter" idx="11"/>
          </p:nvPr>
        </p:nvSpPr>
        <p:spPr>
          <a:xfrm>
            <a:off x="10247972" y="6445134"/>
            <a:ext cx="1944028" cy="431915"/>
          </a:xfrm>
        </p:spPr>
        <p:txBody>
          <a:bodyPr/>
          <a:lstStyle/>
          <a:p>
            <a:r>
              <a:rPr lang="en-US" dirty="0">
                <a:latin typeface="Times New Roman" panose="02020603050405020304" pitchFamily="18" charset="0"/>
                <a:cs typeface="Times New Roman" panose="02020603050405020304" pitchFamily="18" charset="0"/>
              </a:rPr>
              <a:t> </a:t>
            </a:r>
            <a:endParaRPr lang="x-none"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2459990" y="1188720"/>
            <a:ext cx="5667375" cy="5125720"/>
          </a:xfrm>
          <a:prstGeom prst="rect">
            <a:avLst/>
          </a:prstGeom>
        </p:spPr>
      </p:pic>
      <p:sp>
        <p:nvSpPr>
          <p:cNvPr id="3" name="Text Box 2"/>
          <p:cNvSpPr txBox="1"/>
          <p:nvPr/>
        </p:nvSpPr>
        <p:spPr>
          <a:xfrm>
            <a:off x="4097655" y="6503670"/>
            <a:ext cx="4472305" cy="645160"/>
          </a:xfrm>
          <a:prstGeom prst="rect">
            <a:avLst/>
          </a:prstGeom>
          <a:noFill/>
        </p:spPr>
        <p:txBody>
          <a:bodyPr wrap="square" rtlCol="0">
            <a:spAutoFit/>
          </a:bodyPr>
          <a:p>
            <a:r>
              <a:rPr lang="en-US" altLang="x-none">
                <a:solidFill>
                  <a:schemeClr val="bg1"/>
                </a:solidFill>
                <a:latin typeface="Times New Roman" panose="02020603050405020304" pitchFamily="18" charset="0"/>
                <a:cs typeface="Times New Roman" panose="02020603050405020304" pitchFamily="18" charset="0"/>
                <a:sym typeface="+mn-ea"/>
              </a:rPr>
              <a:t>16bit Serial in Serial out Register</a:t>
            </a:r>
            <a:endParaRPr lang="x-none" dirty="0">
              <a:solidFill>
                <a:schemeClr val="bg1"/>
              </a:solidFill>
              <a:latin typeface="Times New Roman" panose="02020603050405020304" pitchFamily="18" charset="0"/>
              <a:cs typeface="Times New Roman" panose="02020603050405020304" pitchFamily="18" charset="0"/>
            </a:endParaRPr>
          </a:p>
          <a:p>
            <a:endParaRPr lang="x-none" alt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5.1  Directed Verification</a:t>
            </a:r>
            <a:endParaRPr lang="en-US"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lstStyle/>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lstStyle/>
          <a:p>
            <a:fld id="{E9C29D53-9981-884B-B5B6-B5743DF81FD1}" type="slidenum">
              <a:rPr lang="x-none" smtClean="0"/>
            </a:fld>
            <a:endParaRPr lang="x-none" dirty="0"/>
          </a:p>
        </p:txBody>
      </p:sp>
      <p:pic>
        <p:nvPicPr>
          <p:cNvPr id="7" name="Content Placeholder 6"/>
          <p:cNvPicPr>
            <a:picLocks noChangeAspect="1"/>
          </p:cNvPicPr>
          <p:nvPr>
            <p:ph idx="1"/>
          </p:nvPr>
        </p:nvPicPr>
        <p:blipFill>
          <a:blip r:embed="rId1"/>
          <a:stretch>
            <a:fillRect/>
          </a:stretch>
        </p:blipFill>
        <p:spPr>
          <a:xfrm>
            <a:off x="0" y="1274445"/>
            <a:ext cx="3867150" cy="4843780"/>
          </a:xfrm>
          <a:prstGeom prst="rect">
            <a:avLst/>
          </a:prstGeom>
        </p:spPr>
      </p:pic>
      <p:pic>
        <p:nvPicPr>
          <p:cNvPr id="9" name="Picture 8"/>
          <p:cNvPicPr>
            <a:picLocks noChangeAspect="1"/>
          </p:cNvPicPr>
          <p:nvPr/>
        </p:nvPicPr>
        <p:blipFill>
          <a:blip r:embed="rId2"/>
          <a:stretch>
            <a:fillRect/>
          </a:stretch>
        </p:blipFill>
        <p:spPr>
          <a:xfrm>
            <a:off x="3914775" y="1274445"/>
            <a:ext cx="3667125" cy="4843780"/>
          </a:xfrm>
          <a:prstGeom prst="rect">
            <a:avLst/>
          </a:prstGeom>
        </p:spPr>
      </p:pic>
      <p:pic>
        <p:nvPicPr>
          <p:cNvPr id="10" name="Picture 9"/>
          <p:cNvPicPr>
            <a:picLocks noChangeAspect="1"/>
          </p:cNvPicPr>
          <p:nvPr/>
        </p:nvPicPr>
        <p:blipFill>
          <a:blip r:embed="rId3"/>
          <a:stretch>
            <a:fillRect/>
          </a:stretch>
        </p:blipFill>
        <p:spPr>
          <a:xfrm>
            <a:off x="7628890" y="1372870"/>
            <a:ext cx="4563110" cy="38823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9714"/>
            <a:ext cx="10058400" cy="729006"/>
          </a:xfrm>
        </p:spPr>
        <p:txBody>
          <a:bodyPr/>
          <a:lstStyle/>
          <a:p>
            <a:r>
              <a:rPr lang="en-US" b="1" dirty="0">
                <a:latin typeface="Times New Roman" panose="02020603050405020304" pitchFamily="18" charset="0"/>
                <a:cs typeface="Times New Roman" panose="02020603050405020304" pitchFamily="18" charset="0"/>
              </a:rPr>
              <a:t>5.2  Output of directed verification:</a:t>
            </a:r>
            <a:endParaRPr lang="en-US"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5" name="Footer Placeholder 4"/>
          <p:cNvSpPr>
            <a:spLocks noGrp="1"/>
          </p:cNvSpPr>
          <p:nvPr>
            <p:ph type="ftr" sz="quarter" idx="11"/>
          </p:nvPr>
        </p:nvSpPr>
        <p:spPr/>
        <p:txBody>
          <a:bodyPr/>
          <a:lstStyle/>
          <a:p>
            <a:pPr algn="ctr"/>
            <a:r>
              <a:rPr lang="en-US" altLang="x-none">
                <a:sym typeface="+mn-ea"/>
              </a:rPr>
              <a:t>16bit Serial in Serial out Register</a:t>
            </a:r>
            <a:endParaRPr lang="x-none" dirty="0"/>
          </a:p>
        </p:txBody>
      </p:sp>
      <p:sp>
        <p:nvSpPr>
          <p:cNvPr id="6" name="Slide Number Placeholder 5"/>
          <p:cNvSpPr>
            <a:spLocks noGrp="1"/>
          </p:cNvSpPr>
          <p:nvPr>
            <p:ph type="sldNum" sz="quarter" idx="12"/>
          </p:nvPr>
        </p:nvSpPr>
        <p:spPr/>
        <p:txBody>
          <a:bodyPr/>
          <a:lstStyle/>
          <a:p>
            <a:fld id="{E9C29D53-9981-884B-B5B6-B5743DF81FD1}" type="slidenum">
              <a:rPr lang="x-none" smtClean="0"/>
            </a:fld>
            <a:endParaRPr lang="x-none" dirty="0"/>
          </a:p>
        </p:txBody>
      </p:sp>
      <p:pic>
        <p:nvPicPr>
          <p:cNvPr id="8" name="Content Placeholder 7"/>
          <p:cNvPicPr>
            <a:picLocks noChangeAspect="1"/>
          </p:cNvPicPr>
          <p:nvPr>
            <p:ph idx="1"/>
          </p:nvPr>
        </p:nvPicPr>
        <p:blipFill>
          <a:blip r:embed="rId1"/>
          <a:stretch>
            <a:fillRect/>
          </a:stretch>
        </p:blipFill>
        <p:spPr>
          <a:xfrm>
            <a:off x="1167765" y="1557020"/>
            <a:ext cx="10058400" cy="971550"/>
          </a:xfrm>
          <a:prstGeom prst="rect">
            <a:avLst/>
          </a:prstGeom>
        </p:spPr>
      </p:pic>
      <p:sp>
        <p:nvSpPr>
          <p:cNvPr id="9" name="Text Box 8"/>
          <p:cNvSpPr txBox="1"/>
          <p:nvPr/>
        </p:nvSpPr>
        <p:spPr>
          <a:xfrm>
            <a:off x="1167765" y="1188720"/>
            <a:ext cx="3539490" cy="368300"/>
          </a:xfrm>
          <a:prstGeom prst="rect">
            <a:avLst/>
          </a:prstGeom>
          <a:noFill/>
        </p:spPr>
        <p:txBody>
          <a:bodyPr wrap="square" rtlCol="0">
            <a:spAutoFit/>
          </a:bodyPr>
          <a:p>
            <a:r>
              <a:rPr lang="en-US" altLang="en-GB">
                <a:latin typeface="Times New Roman" panose="02020603050405020304" pitchFamily="18" charset="0"/>
                <a:cs typeface="Times New Roman" panose="02020603050405020304" pitchFamily="18" charset="0"/>
              </a:rPr>
              <a:t>Using EdaPlayground</a:t>
            </a:r>
            <a:endParaRPr lang="en-US" altLang="en-GB">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3862070" y="2545080"/>
            <a:ext cx="4233545" cy="39401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a:latin typeface="Times New Roman" panose="02020603050405020304" pitchFamily="18" charset="0"/>
                <a:cs typeface="Times New Roman" panose="02020603050405020304" pitchFamily="18" charset="0"/>
                <a:sym typeface="+mn-ea"/>
              </a:rPr>
              <a:t>EEE 468 (Jan 2024) _ Group 07</a:t>
            </a:r>
            <a:endParaRPr lang="x-none" dirty="0"/>
          </a:p>
        </p:txBody>
      </p:sp>
      <p:sp>
        <p:nvSpPr>
          <p:cNvPr id="6" name="Slide Number Placeholder 5"/>
          <p:cNvSpPr>
            <a:spLocks noGrp="1"/>
          </p:cNvSpPr>
          <p:nvPr>
            <p:ph type="sldNum" sz="quarter" idx="12"/>
          </p:nvPr>
        </p:nvSpPr>
        <p:spPr/>
        <p:txBody>
          <a:bodyPr/>
          <a:lstStyle/>
          <a:p>
            <a:fld id="{E9C29D53-9981-884B-B5B6-B5743DF81FD1}" type="slidenum">
              <a:rPr lang="x-none" smtClean="0"/>
            </a:fld>
            <a:endParaRPr lang="x-none" dirty="0"/>
          </a:p>
        </p:txBody>
      </p:sp>
      <p:sp>
        <p:nvSpPr>
          <p:cNvPr id="3" name="Content Placeholder 2"/>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Using Cadence NCsim</a:t>
            </a:r>
            <a:endParaRPr lang="en-US" dirty="0">
              <a:latin typeface="Times New Roman" panose="02020603050405020304" pitchFamily="18" charset="0"/>
              <a:cs typeface="Times New Roman" panose="02020603050405020304" pitchFamily="18" charset="0"/>
            </a:endParaRPr>
          </a:p>
        </p:txBody>
      </p:sp>
      <p:pic>
        <p:nvPicPr>
          <p:cNvPr id="313625927" name="Picture 1"/>
          <p:cNvPicPr>
            <a:picLocks noChangeAspect="1"/>
          </p:cNvPicPr>
          <p:nvPr/>
        </p:nvPicPr>
        <p:blipFill>
          <a:blip r:embed="rId1"/>
          <a:srcRect l="534" t="25781" r="107" b="36632"/>
          <a:stretch>
            <a:fillRect/>
          </a:stretch>
        </p:blipFill>
        <p:spPr>
          <a:xfrm>
            <a:off x="927735" y="2599690"/>
            <a:ext cx="10696575" cy="2490470"/>
          </a:xfrm>
          <a:prstGeom prst="rect">
            <a:avLst/>
          </a:prstGeom>
        </p:spPr>
      </p:pic>
      <p:sp>
        <p:nvSpPr>
          <p:cNvPr id="2" name="Text Box 1"/>
          <p:cNvSpPr txBox="1"/>
          <p:nvPr/>
        </p:nvSpPr>
        <p:spPr>
          <a:xfrm>
            <a:off x="4664075" y="6522720"/>
            <a:ext cx="3831590" cy="645160"/>
          </a:xfrm>
          <a:prstGeom prst="rect">
            <a:avLst/>
          </a:prstGeom>
          <a:noFill/>
        </p:spPr>
        <p:txBody>
          <a:bodyPr wrap="square" rtlCol="0">
            <a:spAutoFit/>
          </a:bodyPr>
          <a:p>
            <a:r>
              <a:rPr lang="en-US" altLang="x-none">
                <a:solidFill>
                  <a:schemeClr val="bg1"/>
                </a:solidFill>
                <a:latin typeface="Times New Roman" panose="02020603050405020304" pitchFamily="18" charset="0"/>
                <a:cs typeface="Times New Roman" panose="02020603050405020304" pitchFamily="18" charset="0"/>
                <a:sym typeface="+mn-ea"/>
              </a:rPr>
              <a:t>16bit Serial in Serial out Register</a:t>
            </a:r>
            <a:endParaRPr lang="x-none" dirty="0">
              <a:solidFill>
                <a:schemeClr val="bg1"/>
              </a:solidFill>
              <a:latin typeface="Times New Roman" panose="02020603050405020304" pitchFamily="18" charset="0"/>
              <a:cs typeface="Times New Roman" panose="02020603050405020304" pitchFamily="18" charset="0"/>
            </a:endParaRPr>
          </a:p>
          <a:p>
            <a:endParaRPr lang="x-none" altLang="en-US"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0AA288AEF2A764E8FBFA52CDC5095F5" ma:contentTypeVersion="11" ma:contentTypeDescription="Create a new document." ma:contentTypeScope="" ma:versionID="3e2428a9536315cc5cddfcbe4d8ec85f">
  <xsd:schema xmlns:xsd="http://www.w3.org/2001/XMLSchema" xmlns:xs="http://www.w3.org/2001/XMLSchema" xmlns:p="http://schemas.microsoft.com/office/2006/metadata/properties" xmlns:ns2="07908581-3b65-4e8b-b0c7-71b767860bd4" xmlns:ns3="4bf370e5-223e-4070-bf3a-66ea768f7e6d" targetNamespace="http://schemas.microsoft.com/office/2006/metadata/properties" ma:root="true" ma:fieldsID="05e83c7e4cf6c4ea186750a46bb22347" ns2:_="" ns3:_="">
    <xsd:import namespace="07908581-3b65-4e8b-b0c7-71b767860bd4"/>
    <xsd:import namespace="4bf370e5-223e-4070-bf3a-66ea768f7e6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908581-3b65-4e8b-b0c7-71b767860bd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7c2ef350-57b1-454a-8c8b-148175545324}" ma:internalName="TaxCatchAll" ma:showField="CatchAllData" ma:web="07908581-3b65-4e8b-b0c7-71b767860bd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bf370e5-223e-4070-bf3a-66ea768f7e6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7908581-3b65-4e8b-b0c7-71b767860bd4" xsi:nil="true"/>
    <lcf76f155ced4ddcb4097134ff3c332f xmlns="4bf370e5-223e-4070-bf3a-66ea768f7e6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17A691A-A9B4-49FD-8B56-8B259DCE518A}">
  <ds:schemaRefs/>
</ds:datastoreItem>
</file>

<file path=customXml/itemProps2.xml><?xml version="1.0" encoding="utf-8"?>
<ds:datastoreItem xmlns:ds="http://schemas.openxmlformats.org/officeDocument/2006/customXml" ds:itemID="{B6DF8FD4-1D4F-43C6-A65C-7A311D794F6D}">
  <ds:schemaRefs/>
</ds:datastoreItem>
</file>

<file path=customXml/itemProps3.xml><?xml version="1.0" encoding="utf-8"?>
<ds:datastoreItem xmlns:ds="http://schemas.openxmlformats.org/officeDocument/2006/customXml" ds:itemID="{34F9018B-E338-4F7A-A4DE-C14BE70C2CE3}">
  <ds:schemaRefs/>
</ds:datastoreItem>
</file>

<file path=docProps/app.xml><?xml version="1.0" encoding="utf-8"?>
<Properties xmlns="http://schemas.openxmlformats.org/officeDocument/2006/extended-properties" xmlns:vt="http://schemas.openxmlformats.org/officeDocument/2006/docPropsVTypes">
  <Template>Technic</Template>
  <TotalTime>0</TotalTime>
  <Words>7777</Words>
  <Application>WPS Presentation</Application>
  <PresentationFormat>Widescreen</PresentationFormat>
  <Paragraphs>472</Paragraphs>
  <Slides>48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48</vt:i4>
      </vt:variant>
    </vt:vector>
  </HeadingPairs>
  <TitlesOfParts>
    <vt:vector size="59" baseType="lpstr">
      <vt:lpstr>Arial</vt:lpstr>
      <vt:lpstr>SimSun</vt:lpstr>
      <vt:lpstr>Wingdings</vt:lpstr>
      <vt:lpstr>Arial Narrow</vt:lpstr>
      <vt:lpstr>Garamond</vt:lpstr>
      <vt:lpstr>Times New Roman</vt:lpstr>
      <vt:lpstr>Century Gothic</vt:lpstr>
      <vt:lpstr>Microsoft YaHei</vt:lpstr>
      <vt:lpstr>Arial Unicode MS</vt:lpstr>
      <vt:lpstr>Calibri</vt:lpstr>
      <vt:lpstr>Savon</vt:lpstr>
      <vt:lpstr>16 bit Serial in Serial out FIFO Shift Register</vt:lpstr>
      <vt:lpstr>Presentation Outline</vt:lpstr>
      <vt:lpstr>1. Introduction</vt:lpstr>
      <vt:lpstr>2. Design Specifications</vt:lpstr>
      <vt:lpstr>3. Block Diagrams</vt:lpstr>
      <vt:lpstr>4. Verilog code</vt:lpstr>
      <vt:lpstr>5.1  Directed Verification</vt:lpstr>
      <vt:lpstr>5.2  Output of directed verification:</vt:lpstr>
      <vt:lpstr>PowerPoint 演示文稿</vt:lpstr>
      <vt:lpstr>6.1  Layered Verification</vt:lpstr>
      <vt:lpstr>PowerPoint 演示文稿</vt:lpstr>
      <vt:lpstr>PowerPoint 演示文稿</vt:lpstr>
      <vt:lpstr>PowerPoint 演示文稿</vt:lpstr>
      <vt:lpstr>PowerPoint 演示文稿</vt:lpstr>
      <vt:lpstr>6.2  Output of Layered Testbench</vt:lpstr>
      <vt:lpstr>Maximum coverage Count=100</vt:lpstr>
      <vt:lpstr>7 Optimization</vt:lpstr>
      <vt:lpstr>7.1 Optimizing Clock frequency</vt:lpstr>
      <vt:lpstr>Plots</vt:lpstr>
      <vt:lpstr>7.2 Optimizing Input Delay</vt:lpstr>
      <vt:lpstr>Plots</vt:lpstr>
      <vt:lpstr>7.3 Optimizing Output Delay</vt:lpstr>
      <vt:lpstr>Plots</vt:lpstr>
      <vt:lpstr>8.1 Our Behavioural code (srp.v)</vt:lpstr>
      <vt:lpstr>8.2 Converting to synthesized Netlist (srp.tcl)</vt:lpstr>
      <vt:lpstr>8.3 Synopsys design constraints file (srp.sdc)</vt:lpstr>
      <vt:lpstr>8.4  Area and Power reports of the optimized design</vt:lpstr>
      <vt:lpstr>PowerPoint 演示文稿</vt:lpstr>
      <vt:lpstr>PowerPoint 演示文稿</vt:lpstr>
      <vt:lpstr>PowerPoint 演示文稿</vt:lpstr>
      <vt:lpstr>9.1 Physical Design</vt:lpstr>
      <vt:lpstr>9.2 Physical Design(Floorplaning)</vt:lpstr>
      <vt:lpstr>PowerPoint 演示文稿</vt:lpstr>
      <vt:lpstr>9.3 Physical Design(IO ports)</vt:lpstr>
      <vt:lpstr>9.4 Physical Design(Adding Stripes)</vt:lpstr>
      <vt:lpstr>9.5 Physical Design(Routing)</vt:lpstr>
      <vt:lpstr>9.6 Physical Design(Placement)</vt:lpstr>
      <vt:lpstr>9.7 Physical Design(CTS)</vt:lpstr>
      <vt:lpstr>9.8 Physical Design(Nano-routing)</vt:lpstr>
      <vt:lpstr>9.9 Physical Design(Post-Route timing and SI Optimization )</vt:lpstr>
      <vt:lpstr>9.10 Physical Design(filler cell and metal filling)</vt:lpstr>
      <vt:lpstr>PowerPoint 演示文稿</vt:lpstr>
      <vt:lpstr>9.11 Physical Design(exporting data)</vt:lpstr>
      <vt:lpstr>9.12 Physical Design(DRC results)</vt:lpstr>
      <vt:lpstr>PowerPoint 演示文稿</vt:lpstr>
      <vt:lpstr>PowerPoint 演示文稿</vt:lpstr>
      <vt:lpstr>10  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WPS_1726747518</cp:lastModifiedBy>
  <cp:revision>256</cp:revision>
  <dcterms:created xsi:type="dcterms:W3CDTF">2021-07-11T09:27:00Z</dcterms:created>
  <dcterms:modified xsi:type="dcterms:W3CDTF">2024-12-17T22:53:30Z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0x01010000AA288AEF2A764E8FBFA52CDC5095F5</vt:lpwstr>
  </property>
  <property fmtid="{D5CDD505-2E9C-101B-9397-08002B2CF9AE}" pid="3" name="MediaServiceImageTags">
    <vt:lpwstr/>
  </property>
  <property fmtid="{D5CDD505-2E9C-101B-9397-08002B2CF9AE}" pid="4" name="ICV">
    <vt:lpwstr>A31CFCD56F0E4B4F9D0C52B53B791220_12</vt:lpwstr>
  </property>
  <property fmtid="{D5CDD505-2E9C-101B-9397-08002B2CF9AE}" pid="5" name="KSOProductBuildVer">
    <vt:lpwstr>2057-12.2.0.18639</vt:lpwstr>
  </property>
</Properties>
</file>